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821" r:id="rId2"/>
    <p:sldId id="838" r:id="rId3"/>
    <p:sldId id="847" r:id="rId4"/>
    <p:sldId id="848" r:id="rId5"/>
    <p:sldId id="839" r:id="rId6"/>
    <p:sldId id="843" r:id="rId7"/>
    <p:sldId id="842" r:id="rId8"/>
    <p:sldId id="849" r:id="rId9"/>
    <p:sldId id="850" r:id="rId10"/>
    <p:sldId id="811" r:id="rId11"/>
    <p:sldId id="812" r:id="rId12"/>
    <p:sldId id="813" r:id="rId13"/>
    <p:sldId id="814" r:id="rId14"/>
    <p:sldId id="815" r:id="rId15"/>
    <p:sldId id="816" r:id="rId16"/>
    <p:sldId id="817" r:id="rId17"/>
    <p:sldId id="818" r:id="rId18"/>
    <p:sldId id="819" r:id="rId19"/>
    <p:sldId id="820" r:id="rId20"/>
    <p:sldId id="271" r:id="rId21"/>
    <p:sldId id="275" r:id="rId22"/>
    <p:sldId id="274" r:id="rId23"/>
    <p:sldId id="278" r:id="rId24"/>
    <p:sldId id="279" r:id="rId25"/>
    <p:sldId id="281" r:id="rId26"/>
    <p:sldId id="280" r:id="rId27"/>
    <p:sldId id="836" r:id="rId28"/>
    <p:sldId id="292" r:id="rId29"/>
    <p:sldId id="293" r:id="rId30"/>
    <p:sldId id="747" r:id="rId31"/>
    <p:sldId id="760" r:id="rId32"/>
    <p:sldId id="761" r:id="rId33"/>
    <p:sldId id="294" r:id="rId34"/>
    <p:sldId id="636" r:id="rId35"/>
    <p:sldId id="295" r:id="rId36"/>
    <p:sldId id="300" r:id="rId37"/>
    <p:sldId id="634"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F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9" autoAdjust="0"/>
    <p:restoredTop sz="94660"/>
  </p:normalViewPr>
  <p:slideViewPr>
    <p:cSldViewPr>
      <p:cViewPr>
        <p:scale>
          <a:sx n="79" d="100"/>
          <a:sy n="79" d="100"/>
        </p:scale>
        <p:origin x="-72" y="-492"/>
      </p:cViewPr>
      <p:guideLst>
        <p:guide orient="horz" pos="2160"/>
        <p:guide pos="3840"/>
      </p:guideLst>
    </p:cSldViewPr>
  </p:slideViewPr>
  <p:notesTextViewPr>
    <p:cViewPr>
      <p:scale>
        <a:sx n="1" d="1"/>
        <a:sy n="1" d="1"/>
      </p:scale>
      <p:origin x="0" y="0"/>
    </p:cViewPr>
  </p:notesTextViewPr>
  <p:sorterViewPr>
    <p:cViewPr>
      <p:scale>
        <a:sx n="100" d="100"/>
        <a:sy n="100" d="100"/>
      </p:scale>
      <p:origin x="0" y="182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15396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Shape 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Shape 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Shape 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Shape 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Shape 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Shape 5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Shape 7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Shape 7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181" y="1499918"/>
            <a:ext cx="3667637" cy="3858163"/>
          </a:xfrm>
          <a:prstGeom prst="rect">
            <a:avLst/>
          </a:prstGeom>
        </p:spPr>
      </p:pic>
      <p:sp>
        <p:nvSpPr>
          <p:cNvPr id="3" name="TextBox 2"/>
          <p:cNvSpPr txBox="1"/>
          <p:nvPr/>
        </p:nvSpPr>
        <p:spPr>
          <a:xfrm>
            <a:off x="533400" y="533400"/>
            <a:ext cx="5580374" cy="769441"/>
          </a:xfrm>
          <a:prstGeom prst="rect">
            <a:avLst/>
          </a:prstGeom>
          <a:noFill/>
        </p:spPr>
        <p:txBody>
          <a:bodyPr wrap="none" rtlCol="0">
            <a:spAutoFit/>
          </a:bodyPr>
          <a:lstStyle/>
          <a:p>
            <a:r>
              <a:rPr lang="en-US" sz="4400" dirty="0" smtClean="0"/>
              <a:t>Community Detection</a:t>
            </a:r>
            <a:endParaRPr lang="en-US" sz="4400" dirty="0"/>
          </a:p>
        </p:txBody>
      </p:sp>
    </p:spTree>
    <p:extLst>
      <p:ext uri="{BB962C8B-B14F-4D97-AF65-F5344CB8AC3E}">
        <p14:creationId xmlns:p14="http://schemas.microsoft.com/office/powerpoint/2010/main" val="19876771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Random Models - Intro</a:t>
            </a:r>
            <a:endParaRPr lang="en-US" dirty="0"/>
          </a:p>
        </p:txBody>
      </p:sp>
    </p:spTree>
    <p:extLst>
      <p:ext uri="{BB962C8B-B14F-4D97-AF65-F5344CB8AC3E}">
        <p14:creationId xmlns:p14="http://schemas.microsoft.com/office/powerpoint/2010/main" val="4104651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457200"/>
            <a:ext cx="1963999" cy="523220"/>
          </a:xfrm>
          <a:prstGeom prst="rect">
            <a:avLst/>
          </a:prstGeom>
          <a:noFill/>
        </p:spPr>
        <p:txBody>
          <a:bodyPr wrap="none" rtlCol="0">
            <a:spAutoFit/>
          </a:bodyPr>
          <a:lstStyle/>
          <a:p>
            <a:r>
              <a:rPr lang="en-US" sz="2800" dirty="0" smtClean="0"/>
              <a:t>Jackknifing</a:t>
            </a:r>
            <a:endParaRPr lang="en-US" sz="2800" dirty="0"/>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33600"/>
            <a:ext cx="34099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905000" y="5334000"/>
            <a:ext cx="1247457" cy="461665"/>
          </a:xfrm>
          <a:prstGeom prst="rect">
            <a:avLst/>
          </a:prstGeom>
          <a:noFill/>
        </p:spPr>
        <p:txBody>
          <a:bodyPr wrap="none" rtlCol="0">
            <a:spAutoFit/>
          </a:bodyPr>
          <a:lstStyle/>
          <a:p>
            <a:r>
              <a:rPr lang="en-US" sz="2400" dirty="0" smtClean="0"/>
              <a:t>Original</a:t>
            </a:r>
            <a:endParaRPr lang="en-US" sz="2400" dirty="0"/>
          </a:p>
        </p:txBody>
      </p:sp>
      <p:sp>
        <p:nvSpPr>
          <p:cNvPr id="13" name="TextBox 12"/>
          <p:cNvSpPr txBox="1"/>
          <p:nvPr/>
        </p:nvSpPr>
        <p:spPr>
          <a:xfrm>
            <a:off x="5715000" y="5334000"/>
            <a:ext cx="1640193" cy="461665"/>
          </a:xfrm>
          <a:prstGeom prst="rect">
            <a:avLst/>
          </a:prstGeom>
          <a:noFill/>
        </p:spPr>
        <p:txBody>
          <a:bodyPr wrap="none" rtlCol="0">
            <a:spAutoFit/>
          </a:bodyPr>
          <a:lstStyle/>
          <a:p>
            <a:r>
              <a:rPr lang="en-US" sz="2400" dirty="0" smtClean="0"/>
              <a:t>Jackknifed</a:t>
            </a:r>
            <a:endParaRPr lang="en-US" sz="2400" dirty="0"/>
          </a:p>
        </p:txBody>
      </p:sp>
      <p:sp>
        <p:nvSpPr>
          <p:cNvPr id="9" name="TextBox 8"/>
          <p:cNvSpPr txBox="1"/>
          <p:nvPr/>
        </p:nvSpPr>
        <p:spPr>
          <a:xfrm>
            <a:off x="8534400" y="1219200"/>
            <a:ext cx="3276600" cy="5078313"/>
          </a:xfrm>
          <a:prstGeom prst="rect">
            <a:avLst/>
          </a:prstGeom>
          <a:noFill/>
        </p:spPr>
        <p:txBody>
          <a:bodyPr wrap="square" rtlCol="0">
            <a:spAutoFit/>
          </a:bodyPr>
          <a:lstStyle/>
          <a:p>
            <a:pPr marL="285750" indent="-285750">
              <a:buFontTx/>
              <a:buChar char="-"/>
            </a:pPr>
            <a:r>
              <a:rPr lang="en-US" sz="1800" dirty="0" err="1" smtClean="0"/>
              <a:t>Jackkifing</a:t>
            </a:r>
            <a:r>
              <a:rPr lang="en-US" sz="1800" dirty="0" smtClean="0"/>
              <a:t> involves removal of one node at a time, from which the graph is reconstructed</a:t>
            </a:r>
          </a:p>
          <a:p>
            <a:pPr marL="285750" indent="-285750">
              <a:buFontTx/>
              <a:buChar char="-"/>
            </a:pPr>
            <a:endParaRPr lang="en-US" sz="1800" dirty="0"/>
          </a:p>
          <a:p>
            <a:pPr marL="285750" indent="-285750">
              <a:buFontTx/>
              <a:buChar char="-"/>
            </a:pPr>
            <a:r>
              <a:rPr lang="en-US" sz="1800" dirty="0" smtClean="0"/>
              <a:t>Generating sampling distributions of our observed network</a:t>
            </a:r>
          </a:p>
          <a:p>
            <a:pPr marL="285750" indent="-285750">
              <a:buFontTx/>
              <a:buChar char="-"/>
            </a:pPr>
            <a:endParaRPr lang="en-US" sz="1800" dirty="0"/>
          </a:p>
          <a:p>
            <a:pPr marL="285750" indent="-285750">
              <a:buFontTx/>
              <a:buChar char="-"/>
            </a:pPr>
            <a:r>
              <a:rPr lang="en-US" sz="1800" dirty="0" smtClean="0"/>
              <a:t>Use these to calculate standard errors of observed descriptive statistics </a:t>
            </a:r>
          </a:p>
          <a:p>
            <a:pPr marL="285750" indent="-285750">
              <a:buFontTx/>
              <a:buChar char="-"/>
            </a:pPr>
            <a:endParaRPr lang="en-US" sz="1800" dirty="0"/>
          </a:p>
          <a:p>
            <a:pPr marL="285750" indent="-285750">
              <a:buFontTx/>
              <a:buChar char="-"/>
            </a:pPr>
            <a:r>
              <a:rPr lang="en-US" sz="1800" dirty="0" smtClean="0"/>
              <a:t>Can also use these to generate p-values for how ‘unexpected’ our observed descriptive statistics are (but not recommended)</a:t>
            </a:r>
            <a:endParaRPr lang="en-US" sz="1800" dirty="0"/>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25" y="2171197"/>
            <a:ext cx="2924175"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200" y="6397823"/>
            <a:ext cx="4097597" cy="307777"/>
          </a:xfrm>
          <a:prstGeom prst="rect">
            <a:avLst/>
          </a:prstGeom>
        </p:spPr>
        <p:txBody>
          <a:bodyPr wrap="none">
            <a:spAutoFit/>
          </a:bodyPr>
          <a:lstStyle/>
          <a:p>
            <a:r>
              <a:rPr lang="da-DK" dirty="0" smtClean="0"/>
              <a:t>Tom </a:t>
            </a:r>
            <a:r>
              <a:rPr lang="da-DK" dirty="0"/>
              <a:t>A.B. Snijders &amp; Stephen P. Borgatti, </a:t>
            </a:r>
            <a:r>
              <a:rPr lang="da-DK" dirty="0" smtClean="0"/>
              <a:t>1999 </a:t>
            </a:r>
            <a:endParaRPr lang="da-DK" dirty="0"/>
          </a:p>
        </p:txBody>
      </p:sp>
    </p:spTree>
    <p:extLst>
      <p:ext uri="{BB962C8B-B14F-4D97-AF65-F5344CB8AC3E}">
        <p14:creationId xmlns:p14="http://schemas.microsoft.com/office/powerpoint/2010/main" val="2188943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457200"/>
            <a:ext cx="3264035" cy="523220"/>
          </a:xfrm>
          <a:prstGeom prst="rect">
            <a:avLst/>
          </a:prstGeom>
          <a:noFill/>
        </p:spPr>
        <p:txBody>
          <a:bodyPr wrap="none" rtlCol="0">
            <a:spAutoFit/>
          </a:bodyPr>
          <a:lstStyle/>
          <a:p>
            <a:r>
              <a:rPr lang="en-US" sz="2800" dirty="0" smtClean="0"/>
              <a:t>Node Permutations</a:t>
            </a:r>
            <a:endParaRPr lang="en-US" sz="2800" dirty="0"/>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33600"/>
            <a:ext cx="34099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930" y="2137611"/>
            <a:ext cx="34099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905000" y="5334000"/>
            <a:ext cx="1247457" cy="461665"/>
          </a:xfrm>
          <a:prstGeom prst="rect">
            <a:avLst/>
          </a:prstGeom>
          <a:noFill/>
        </p:spPr>
        <p:txBody>
          <a:bodyPr wrap="none" rtlCol="0">
            <a:spAutoFit/>
          </a:bodyPr>
          <a:lstStyle/>
          <a:p>
            <a:r>
              <a:rPr lang="en-US" sz="2400" dirty="0" smtClean="0"/>
              <a:t>Original</a:t>
            </a:r>
            <a:endParaRPr lang="en-US" sz="2400" dirty="0"/>
          </a:p>
        </p:txBody>
      </p:sp>
      <p:sp>
        <p:nvSpPr>
          <p:cNvPr id="13" name="TextBox 12"/>
          <p:cNvSpPr txBox="1"/>
          <p:nvPr/>
        </p:nvSpPr>
        <p:spPr>
          <a:xfrm>
            <a:off x="5791200" y="5405735"/>
            <a:ext cx="1519968" cy="461665"/>
          </a:xfrm>
          <a:prstGeom prst="rect">
            <a:avLst/>
          </a:prstGeom>
          <a:noFill/>
        </p:spPr>
        <p:txBody>
          <a:bodyPr wrap="none" rtlCol="0">
            <a:spAutoFit/>
          </a:bodyPr>
          <a:lstStyle/>
          <a:p>
            <a:r>
              <a:rPr lang="en-US" sz="2400" dirty="0" smtClean="0"/>
              <a:t>Permuted</a:t>
            </a:r>
            <a:endParaRPr lang="en-US" sz="2400" dirty="0"/>
          </a:p>
        </p:txBody>
      </p:sp>
      <p:sp>
        <p:nvSpPr>
          <p:cNvPr id="9" name="TextBox 8"/>
          <p:cNvSpPr txBox="1"/>
          <p:nvPr/>
        </p:nvSpPr>
        <p:spPr>
          <a:xfrm>
            <a:off x="8534400" y="1219200"/>
            <a:ext cx="3276600" cy="4801314"/>
          </a:xfrm>
          <a:prstGeom prst="rect">
            <a:avLst/>
          </a:prstGeom>
          <a:noFill/>
        </p:spPr>
        <p:txBody>
          <a:bodyPr wrap="square" rtlCol="0">
            <a:spAutoFit/>
          </a:bodyPr>
          <a:lstStyle/>
          <a:p>
            <a:pPr marL="285750" indent="-285750">
              <a:buFontTx/>
              <a:buChar char="-"/>
            </a:pPr>
            <a:r>
              <a:rPr lang="en-US" sz="1800" dirty="0" smtClean="0"/>
              <a:t>Such permutations would be repeated 1000s of times</a:t>
            </a:r>
          </a:p>
          <a:p>
            <a:pPr marL="285750" indent="-285750">
              <a:buFontTx/>
              <a:buChar char="-"/>
            </a:pPr>
            <a:endParaRPr lang="en-US" sz="1800" dirty="0"/>
          </a:p>
          <a:p>
            <a:pPr marL="285750" indent="-285750">
              <a:buFontTx/>
              <a:buChar char="-"/>
            </a:pPr>
            <a:r>
              <a:rPr lang="en-US" sz="1800" dirty="0" smtClean="0"/>
              <a:t>Generating sampling distributions of our observed network</a:t>
            </a:r>
          </a:p>
          <a:p>
            <a:pPr marL="285750" indent="-285750">
              <a:buFontTx/>
              <a:buChar char="-"/>
            </a:pPr>
            <a:endParaRPr lang="en-US" sz="1800" dirty="0"/>
          </a:p>
          <a:p>
            <a:pPr marL="285750" indent="-285750">
              <a:buFontTx/>
              <a:buChar char="-"/>
            </a:pPr>
            <a:r>
              <a:rPr lang="en-US" sz="1800" dirty="0" smtClean="0"/>
              <a:t>Use these to calculate standard errors of observed descriptive statistics (can also be used to calculate t-statistics)</a:t>
            </a:r>
          </a:p>
          <a:p>
            <a:pPr marL="285750" indent="-285750">
              <a:buFontTx/>
              <a:buChar char="-"/>
            </a:pPr>
            <a:endParaRPr lang="en-US" sz="1800" dirty="0"/>
          </a:p>
          <a:p>
            <a:pPr marL="285750" indent="-285750">
              <a:buFontTx/>
              <a:buChar char="-"/>
            </a:pPr>
            <a:r>
              <a:rPr lang="en-US" sz="1800" dirty="0" smtClean="0"/>
              <a:t>Can also use these to generate p-values for how ‘unexpected’ our observed descriptive statistics are</a:t>
            </a:r>
            <a:endParaRPr lang="en-US" sz="1800" dirty="0"/>
          </a:p>
        </p:txBody>
      </p:sp>
      <p:sp>
        <p:nvSpPr>
          <p:cNvPr id="15" name="Rectangle 14"/>
          <p:cNvSpPr/>
          <p:nvPr/>
        </p:nvSpPr>
        <p:spPr>
          <a:xfrm>
            <a:off x="76200" y="6397823"/>
            <a:ext cx="4097597" cy="307777"/>
          </a:xfrm>
          <a:prstGeom prst="rect">
            <a:avLst/>
          </a:prstGeom>
        </p:spPr>
        <p:txBody>
          <a:bodyPr wrap="none">
            <a:spAutoFit/>
          </a:bodyPr>
          <a:lstStyle/>
          <a:p>
            <a:r>
              <a:rPr lang="da-DK" dirty="0" smtClean="0"/>
              <a:t>Tom </a:t>
            </a:r>
            <a:r>
              <a:rPr lang="da-DK" dirty="0"/>
              <a:t>A.B. Snijders &amp; Stephen P. Borgatti, </a:t>
            </a:r>
            <a:r>
              <a:rPr lang="da-DK" dirty="0" smtClean="0"/>
              <a:t>1999 </a:t>
            </a:r>
            <a:endParaRPr lang="da-DK" dirty="0"/>
          </a:p>
        </p:txBody>
      </p:sp>
    </p:spTree>
    <p:extLst>
      <p:ext uri="{BB962C8B-B14F-4D97-AF65-F5344CB8AC3E}">
        <p14:creationId xmlns:p14="http://schemas.microsoft.com/office/powerpoint/2010/main" val="30328151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457200"/>
            <a:ext cx="11201400" cy="3416320"/>
          </a:xfrm>
          <a:prstGeom prst="rect">
            <a:avLst/>
          </a:prstGeom>
          <a:noFill/>
        </p:spPr>
        <p:txBody>
          <a:bodyPr wrap="square" rtlCol="0">
            <a:spAutoFit/>
          </a:bodyPr>
          <a:lstStyle/>
          <a:p>
            <a:r>
              <a:rPr lang="en-US" sz="2400" dirty="0" smtClean="0"/>
              <a:t>One common method is to compare our observed findings to those from standard random graphs:</a:t>
            </a:r>
          </a:p>
          <a:p>
            <a:endParaRPr lang="en-US" sz="2400" dirty="0"/>
          </a:p>
          <a:p>
            <a:endParaRPr lang="en-US" sz="2400" dirty="0" smtClean="0"/>
          </a:p>
          <a:p>
            <a:pPr marL="285750" indent="-285750">
              <a:buFontTx/>
              <a:buChar char="-"/>
            </a:pPr>
            <a:r>
              <a:rPr lang="en-US" sz="2400" dirty="0" smtClean="0"/>
              <a:t>Conditional Uniform Graphs (CUGs)</a:t>
            </a:r>
          </a:p>
          <a:p>
            <a:pPr marL="285750" indent="-285750">
              <a:buFontTx/>
              <a:buChar char="-"/>
            </a:pPr>
            <a:endParaRPr lang="en-US" sz="2400" dirty="0"/>
          </a:p>
          <a:p>
            <a:pPr marL="285750" indent="-285750">
              <a:buFontTx/>
              <a:buChar char="-"/>
            </a:pPr>
            <a:r>
              <a:rPr lang="en-US" sz="2400" dirty="0" smtClean="0"/>
              <a:t>Classic Random graphs</a:t>
            </a:r>
          </a:p>
          <a:p>
            <a:pPr marL="285750" indent="-285750">
              <a:buFontTx/>
              <a:buChar char="-"/>
            </a:pPr>
            <a:endParaRPr lang="en-US" sz="2400" dirty="0"/>
          </a:p>
          <a:p>
            <a:pPr marL="285750" indent="-285750">
              <a:buFontTx/>
              <a:buChar char="-"/>
            </a:pPr>
            <a:r>
              <a:rPr lang="en-US" sz="2400" dirty="0" smtClean="0"/>
              <a:t>ERGMs</a:t>
            </a:r>
            <a:endParaRPr lang="en-US" sz="2400" dirty="0"/>
          </a:p>
        </p:txBody>
      </p:sp>
    </p:spTree>
    <p:extLst>
      <p:ext uri="{BB962C8B-B14F-4D97-AF65-F5344CB8AC3E}">
        <p14:creationId xmlns:p14="http://schemas.microsoft.com/office/powerpoint/2010/main" val="17215729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52400"/>
            <a:ext cx="5942652" cy="523220"/>
          </a:xfrm>
          <a:prstGeom prst="rect">
            <a:avLst/>
          </a:prstGeom>
          <a:noFill/>
        </p:spPr>
        <p:txBody>
          <a:bodyPr wrap="none" rtlCol="0">
            <a:spAutoFit/>
          </a:bodyPr>
          <a:lstStyle/>
          <a:p>
            <a:r>
              <a:rPr lang="en-US" sz="2800" dirty="0" smtClean="0"/>
              <a:t>Conditional Uniform Graphs (CUGs)</a:t>
            </a:r>
            <a:endParaRPr lang="en-US" sz="2800" dirty="0"/>
          </a:p>
        </p:txBody>
      </p:sp>
      <p:sp>
        <p:nvSpPr>
          <p:cNvPr id="5" name="Rectangle 4"/>
          <p:cNvSpPr/>
          <p:nvPr/>
        </p:nvSpPr>
        <p:spPr>
          <a:xfrm>
            <a:off x="457200" y="1066800"/>
            <a:ext cx="10972800" cy="5262979"/>
          </a:xfrm>
          <a:prstGeom prst="rect">
            <a:avLst/>
          </a:prstGeom>
        </p:spPr>
        <p:txBody>
          <a:bodyPr wrap="square">
            <a:spAutoFit/>
          </a:bodyPr>
          <a:lstStyle/>
          <a:p>
            <a:r>
              <a:rPr lang="en-US" sz="1600" dirty="0" smtClean="0"/>
              <a:t>CUGs can be used to test how typical some observed network metric is for a given set of networks. The general routine is as follows:</a:t>
            </a:r>
            <a:endParaRPr lang="en-US" sz="1600" dirty="0"/>
          </a:p>
          <a:p>
            <a:endParaRPr lang="en-US" sz="1600" dirty="0"/>
          </a:p>
          <a:p>
            <a:pPr marL="342900" indent="-342900">
              <a:buAutoNum type="arabicPeriod"/>
            </a:pPr>
            <a:r>
              <a:rPr lang="en-US" sz="1600" dirty="0" smtClean="0">
                <a:solidFill>
                  <a:schemeClr val="tx1">
                    <a:lumMod val="65000"/>
                    <a:lumOff val="35000"/>
                  </a:schemeClr>
                </a:solidFill>
              </a:rPr>
              <a:t>Calculate </a:t>
            </a:r>
            <a:r>
              <a:rPr lang="en-US" sz="1600" dirty="0">
                <a:solidFill>
                  <a:schemeClr val="tx1">
                    <a:lumMod val="65000"/>
                    <a:lumOff val="35000"/>
                  </a:schemeClr>
                </a:solidFill>
              </a:rPr>
              <a:t>an observed value of some network </a:t>
            </a:r>
            <a:r>
              <a:rPr lang="en-US" sz="1600" dirty="0" smtClean="0">
                <a:solidFill>
                  <a:schemeClr val="tx1">
                    <a:lumMod val="65000"/>
                    <a:lumOff val="35000"/>
                  </a:schemeClr>
                </a:solidFill>
              </a:rPr>
              <a:t>metric.</a:t>
            </a:r>
          </a:p>
          <a:p>
            <a:pPr marL="342900" indent="-342900">
              <a:buAutoNum type="arabicPeriod"/>
            </a:pPr>
            <a:endParaRPr lang="en-US" sz="1600" dirty="0" smtClean="0">
              <a:solidFill>
                <a:schemeClr val="tx1">
                  <a:lumMod val="65000"/>
                  <a:lumOff val="35000"/>
                </a:schemeClr>
              </a:solidFill>
            </a:endParaRPr>
          </a:p>
          <a:p>
            <a:pPr marL="342900" indent="-342900">
              <a:buAutoNum type="arabicPeriod"/>
            </a:pPr>
            <a:r>
              <a:rPr lang="en-US" sz="1600" dirty="0" smtClean="0">
                <a:solidFill>
                  <a:schemeClr val="tx1">
                    <a:lumMod val="65000"/>
                    <a:lumOff val="35000"/>
                  </a:schemeClr>
                </a:solidFill>
              </a:rPr>
              <a:t>Generate </a:t>
            </a:r>
            <a:r>
              <a:rPr lang="en-US" sz="1600" dirty="0">
                <a:solidFill>
                  <a:schemeClr val="tx1">
                    <a:lumMod val="65000"/>
                    <a:lumOff val="35000"/>
                  </a:schemeClr>
                </a:solidFill>
              </a:rPr>
              <a:t>many networks that share some characteristic in common with the original </a:t>
            </a:r>
            <a:r>
              <a:rPr lang="en-US" sz="1600" dirty="0" smtClean="0">
                <a:solidFill>
                  <a:schemeClr val="tx1">
                    <a:lumMod val="65000"/>
                    <a:lumOff val="35000"/>
                  </a:schemeClr>
                </a:solidFill>
              </a:rPr>
              <a:t>network.</a:t>
            </a:r>
          </a:p>
          <a:p>
            <a:pPr marL="342900" indent="-342900">
              <a:buAutoNum type="arabicPeriod"/>
            </a:pPr>
            <a:endParaRPr lang="en-US" sz="1600" dirty="0">
              <a:solidFill>
                <a:schemeClr val="tx1">
                  <a:lumMod val="65000"/>
                  <a:lumOff val="35000"/>
                </a:schemeClr>
              </a:solidFill>
            </a:endParaRPr>
          </a:p>
          <a:p>
            <a:pPr marL="342900" indent="-342900">
              <a:buAutoNum type="arabicPeriod"/>
            </a:pPr>
            <a:r>
              <a:rPr lang="en-US" sz="1600" dirty="0" smtClean="0">
                <a:solidFill>
                  <a:schemeClr val="tx1">
                    <a:lumMod val="65000"/>
                    <a:lumOff val="35000"/>
                  </a:schemeClr>
                </a:solidFill>
              </a:rPr>
              <a:t>Compare </a:t>
            </a:r>
            <a:r>
              <a:rPr lang="en-US" sz="1600" dirty="0">
                <a:solidFill>
                  <a:schemeClr val="tx1">
                    <a:lumMod val="65000"/>
                    <a:lumOff val="35000"/>
                  </a:schemeClr>
                </a:solidFill>
              </a:rPr>
              <a:t>the </a:t>
            </a:r>
            <a:r>
              <a:rPr lang="en-US" sz="1600" dirty="0" smtClean="0">
                <a:solidFill>
                  <a:schemeClr val="tx1">
                    <a:lumMod val="65000"/>
                    <a:lumOff val="35000"/>
                  </a:schemeClr>
                </a:solidFill>
              </a:rPr>
              <a:t>observed </a:t>
            </a:r>
            <a:r>
              <a:rPr lang="en-US" sz="1600" dirty="0">
                <a:solidFill>
                  <a:schemeClr val="tx1">
                    <a:lumMod val="65000"/>
                    <a:lumOff val="35000"/>
                  </a:schemeClr>
                </a:solidFill>
              </a:rPr>
              <a:t>network metric with the same metric recalculate over all generated networks.</a:t>
            </a:r>
          </a:p>
          <a:p>
            <a:endParaRPr lang="en-US" sz="1600" dirty="0" smtClean="0"/>
          </a:p>
          <a:p>
            <a:endParaRPr lang="en-US" sz="1600" dirty="0"/>
          </a:p>
          <a:p>
            <a:endParaRPr lang="en-US" sz="1600" dirty="0"/>
          </a:p>
          <a:p>
            <a:r>
              <a:rPr lang="en-US" sz="1600" dirty="0" smtClean="0"/>
              <a:t>The key question is what </a:t>
            </a:r>
            <a:r>
              <a:rPr lang="en-US" sz="1600" dirty="0"/>
              <a:t>characteristics to simulate networks </a:t>
            </a:r>
            <a:r>
              <a:rPr lang="en-US" sz="1600" dirty="0" smtClean="0"/>
              <a:t>on?  There are three default options using the ‘</a:t>
            </a:r>
            <a:r>
              <a:rPr lang="en-US" sz="1600" dirty="0" err="1" smtClean="0"/>
              <a:t>sna</a:t>
            </a:r>
            <a:r>
              <a:rPr lang="en-US" sz="1600" dirty="0" smtClean="0"/>
              <a:t>’ package:</a:t>
            </a:r>
            <a:endParaRPr lang="en-US" sz="1600" dirty="0"/>
          </a:p>
          <a:p>
            <a:endParaRPr lang="en-US" sz="1600" dirty="0"/>
          </a:p>
          <a:p>
            <a:pPr marL="342900" indent="-342900">
              <a:buAutoNum type="alphaLcParenR"/>
            </a:pPr>
            <a:r>
              <a:rPr lang="en-US" sz="1600" dirty="0" smtClean="0">
                <a:solidFill>
                  <a:schemeClr val="tx1">
                    <a:lumMod val="65000"/>
                    <a:lumOff val="35000"/>
                  </a:schemeClr>
                </a:solidFill>
              </a:rPr>
              <a:t>size </a:t>
            </a:r>
            <a:r>
              <a:rPr lang="en-US" sz="1600" dirty="0">
                <a:solidFill>
                  <a:schemeClr val="tx1">
                    <a:lumMod val="65000"/>
                    <a:lumOff val="35000"/>
                  </a:schemeClr>
                </a:solidFill>
              </a:rPr>
              <a:t>(number of </a:t>
            </a:r>
            <a:r>
              <a:rPr lang="en-US" sz="1600" dirty="0" smtClean="0">
                <a:solidFill>
                  <a:schemeClr val="tx1">
                    <a:lumMod val="65000"/>
                    <a:lumOff val="35000"/>
                  </a:schemeClr>
                </a:solidFill>
              </a:rPr>
              <a:t>nodes)</a:t>
            </a:r>
          </a:p>
          <a:p>
            <a:pPr marL="342900" indent="-342900">
              <a:buAutoNum type="alphaLcParenR"/>
            </a:pPr>
            <a:r>
              <a:rPr lang="en-US" sz="1600" dirty="0" smtClean="0">
                <a:solidFill>
                  <a:schemeClr val="tx1">
                    <a:lumMod val="65000"/>
                    <a:lumOff val="35000"/>
                  </a:schemeClr>
                </a:solidFill>
              </a:rPr>
              <a:t>number </a:t>
            </a:r>
            <a:r>
              <a:rPr lang="en-US" sz="1600" dirty="0">
                <a:solidFill>
                  <a:schemeClr val="tx1">
                    <a:lumMod val="65000"/>
                    <a:lumOff val="35000"/>
                  </a:schemeClr>
                </a:solidFill>
              </a:rPr>
              <a:t>of </a:t>
            </a:r>
            <a:r>
              <a:rPr lang="en-US" sz="1600" dirty="0" smtClean="0">
                <a:solidFill>
                  <a:schemeClr val="tx1">
                    <a:lumMod val="65000"/>
                    <a:lumOff val="35000"/>
                  </a:schemeClr>
                </a:solidFill>
              </a:rPr>
              <a:t>edges (density)</a:t>
            </a:r>
          </a:p>
          <a:p>
            <a:pPr marL="342900" indent="-342900">
              <a:buAutoNum type="alphaLcParenR"/>
            </a:pPr>
            <a:r>
              <a:rPr lang="en-US" sz="1600" dirty="0" smtClean="0">
                <a:solidFill>
                  <a:schemeClr val="tx1">
                    <a:lumMod val="65000"/>
                    <a:lumOff val="35000"/>
                  </a:schemeClr>
                </a:solidFill>
              </a:rPr>
              <a:t>the </a:t>
            </a:r>
            <a:r>
              <a:rPr lang="en-US" sz="1600" dirty="0">
                <a:solidFill>
                  <a:schemeClr val="tx1">
                    <a:lumMod val="65000"/>
                    <a:lumOff val="35000"/>
                  </a:schemeClr>
                </a:solidFill>
              </a:rPr>
              <a:t>distribution of </a:t>
            </a:r>
            <a:r>
              <a:rPr lang="en-US" sz="1600" dirty="0" smtClean="0">
                <a:solidFill>
                  <a:schemeClr val="tx1">
                    <a:lumMod val="65000"/>
                    <a:lumOff val="35000"/>
                  </a:schemeClr>
                </a:solidFill>
              </a:rPr>
              <a:t>dyads (size + density + reciprocity)</a:t>
            </a:r>
            <a:endParaRPr lang="en-US" sz="1600" dirty="0">
              <a:solidFill>
                <a:schemeClr val="tx1">
                  <a:lumMod val="65000"/>
                  <a:lumOff val="35000"/>
                </a:schemeClr>
              </a:solidFill>
            </a:endParaRPr>
          </a:p>
          <a:p>
            <a:endParaRPr lang="en-US" sz="1600" dirty="0"/>
          </a:p>
          <a:p>
            <a:endParaRPr lang="en-US" sz="1600" dirty="0"/>
          </a:p>
          <a:p>
            <a:r>
              <a:rPr lang="en-US" sz="1600" dirty="0" smtClean="0"/>
              <a:t>As we cannot possibly produce </a:t>
            </a:r>
            <a:r>
              <a:rPr lang="en-US" sz="1600" dirty="0"/>
              <a:t>all possible permutations of the graph, </a:t>
            </a:r>
            <a:r>
              <a:rPr lang="en-US" sz="1600" dirty="0" smtClean="0"/>
              <a:t>we </a:t>
            </a:r>
            <a:r>
              <a:rPr lang="en-US" sz="1600" dirty="0"/>
              <a:t>randomly sample from a uniform distribution of </a:t>
            </a:r>
            <a:r>
              <a:rPr lang="en-US" sz="1600" dirty="0" smtClean="0"/>
              <a:t>graphs that share these properties.</a:t>
            </a:r>
            <a:endParaRPr lang="en-US" sz="1600" dirty="0"/>
          </a:p>
        </p:txBody>
      </p:sp>
    </p:spTree>
    <p:extLst>
      <p:ext uri="{BB962C8B-B14F-4D97-AF65-F5344CB8AC3E}">
        <p14:creationId xmlns:p14="http://schemas.microsoft.com/office/powerpoint/2010/main" val="1257276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314980"/>
            <a:ext cx="2824812" cy="523220"/>
          </a:xfrm>
          <a:prstGeom prst="rect">
            <a:avLst/>
          </a:prstGeom>
          <a:noFill/>
        </p:spPr>
        <p:txBody>
          <a:bodyPr wrap="none" rtlCol="0">
            <a:spAutoFit/>
          </a:bodyPr>
          <a:lstStyle/>
          <a:p>
            <a:r>
              <a:rPr lang="en-US" sz="2800" dirty="0" smtClean="0"/>
              <a:t>Random Graphs</a:t>
            </a:r>
            <a:endParaRPr lang="en-US" sz="2800" dirty="0"/>
          </a:p>
        </p:txBody>
      </p:sp>
      <p:sp>
        <p:nvSpPr>
          <p:cNvPr id="2" name="TextBox 1"/>
          <p:cNvSpPr txBox="1"/>
          <p:nvPr/>
        </p:nvSpPr>
        <p:spPr>
          <a:xfrm>
            <a:off x="457200" y="1091394"/>
            <a:ext cx="11353800" cy="5509200"/>
          </a:xfrm>
          <a:prstGeom prst="rect">
            <a:avLst/>
          </a:prstGeom>
          <a:noFill/>
        </p:spPr>
        <p:txBody>
          <a:bodyPr wrap="square" rtlCol="0">
            <a:spAutoFit/>
          </a:bodyPr>
          <a:lstStyle/>
          <a:p>
            <a:pPr marL="342900" indent="-342900">
              <a:buAutoNum type="arabicPeriod"/>
            </a:pPr>
            <a:r>
              <a:rPr lang="en-US" sz="1600" dirty="0" smtClean="0"/>
              <a:t>Classic Random Graphs  - e.g. </a:t>
            </a:r>
            <a:r>
              <a:rPr lang="en-US" sz="1600" dirty="0" err="1" smtClean="0"/>
              <a:t>Erdos-Renyi</a:t>
            </a:r>
            <a:r>
              <a:rPr lang="en-US" sz="1600" dirty="0" smtClean="0"/>
              <a:t> (constant probability of an edge between any pair of nodes):</a:t>
            </a:r>
          </a:p>
          <a:p>
            <a:pPr lvl="2"/>
            <a:endParaRPr lang="en-US" sz="1600" dirty="0" smtClean="0"/>
          </a:p>
          <a:p>
            <a:pPr lvl="2"/>
            <a:r>
              <a:rPr lang="en-US" sz="1600" dirty="0" smtClean="0"/>
              <a:t>		-  large component</a:t>
            </a:r>
          </a:p>
          <a:p>
            <a:pPr lvl="2"/>
            <a:r>
              <a:rPr lang="en-US" sz="1600" dirty="0"/>
              <a:t>	</a:t>
            </a:r>
            <a:r>
              <a:rPr lang="en-US" sz="1600" dirty="0" smtClean="0"/>
              <a:t>	-  Poisson degree distribution</a:t>
            </a:r>
          </a:p>
          <a:p>
            <a:pPr lvl="2"/>
            <a:r>
              <a:rPr lang="en-US" sz="1600" dirty="0"/>
              <a:t>	</a:t>
            </a:r>
            <a:r>
              <a:rPr lang="en-US" sz="1600" dirty="0" smtClean="0"/>
              <a:t>	-  Low average path length</a:t>
            </a:r>
          </a:p>
          <a:p>
            <a:pPr lvl="2"/>
            <a:r>
              <a:rPr lang="en-US" sz="1600" dirty="0"/>
              <a:t>	</a:t>
            </a:r>
            <a:r>
              <a:rPr lang="en-US" sz="1600" dirty="0" smtClean="0"/>
              <a:t>	-  Low clustering</a:t>
            </a:r>
            <a:endParaRPr lang="en-US" sz="1600" dirty="0"/>
          </a:p>
          <a:p>
            <a:pPr marL="342900" indent="-342900">
              <a:buAutoNum type="arabicPeriod"/>
            </a:pPr>
            <a:endParaRPr lang="en-US" sz="1600" dirty="0" smtClean="0"/>
          </a:p>
          <a:p>
            <a:pPr marL="342900" indent="-342900">
              <a:buAutoNum type="arabicPeriod"/>
            </a:pPr>
            <a:endParaRPr lang="en-US" sz="1600" dirty="0"/>
          </a:p>
          <a:p>
            <a:pPr marL="342900" indent="-342900">
              <a:buAutoNum type="arabicPeriod"/>
            </a:pPr>
            <a:r>
              <a:rPr lang="en-US" sz="1600" dirty="0" smtClean="0"/>
              <a:t>Small World Graphs – e.g. Watts &amp; </a:t>
            </a:r>
            <a:r>
              <a:rPr lang="en-US" sz="1600" dirty="0" err="1" smtClean="0"/>
              <a:t>Strogatz</a:t>
            </a:r>
            <a:r>
              <a:rPr lang="en-US" sz="1600" dirty="0"/>
              <a:t> (one end of each edge is independently and with probability p rewired to another </a:t>
            </a:r>
            <a:r>
              <a:rPr lang="en-US" sz="1600" dirty="0" smtClean="0"/>
              <a:t>node)</a:t>
            </a:r>
          </a:p>
          <a:p>
            <a:pPr lvl="2"/>
            <a:endParaRPr lang="en-US" sz="1600" dirty="0" smtClean="0"/>
          </a:p>
          <a:p>
            <a:pPr lvl="2"/>
            <a:r>
              <a:rPr lang="en-US" sz="1600" dirty="0"/>
              <a:t>	</a:t>
            </a:r>
            <a:r>
              <a:rPr lang="en-US" sz="1600" dirty="0" smtClean="0"/>
              <a:t>	- high clustering</a:t>
            </a:r>
          </a:p>
          <a:p>
            <a:pPr lvl="2"/>
            <a:r>
              <a:rPr lang="en-US" sz="1600" dirty="0"/>
              <a:t>	</a:t>
            </a:r>
            <a:r>
              <a:rPr lang="en-US" sz="1600" dirty="0" smtClean="0"/>
              <a:t>	- small distances between nodes</a:t>
            </a:r>
          </a:p>
          <a:p>
            <a:pPr marL="342900" indent="-342900">
              <a:buAutoNum type="arabicPeriod"/>
            </a:pPr>
            <a:endParaRPr lang="en-US" sz="1600" dirty="0" smtClean="0"/>
          </a:p>
          <a:p>
            <a:pPr marL="342900" indent="-342900">
              <a:buAutoNum type="arabicPeriod"/>
            </a:pPr>
            <a:endParaRPr lang="en-US" sz="1600" dirty="0"/>
          </a:p>
          <a:p>
            <a:pPr marL="342900" indent="-342900">
              <a:buAutoNum type="arabicPeriod"/>
            </a:pPr>
            <a:endParaRPr lang="en-US" sz="1600" dirty="0"/>
          </a:p>
          <a:p>
            <a:pPr marL="342900" indent="-342900">
              <a:buAutoNum type="arabicPeriod"/>
            </a:pPr>
            <a:r>
              <a:rPr lang="en-US" sz="1600" dirty="0" smtClean="0"/>
              <a:t>Preferential Attachment Models – e.g. </a:t>
            </a:r>
            <a:r>
              <a:rPr lang="en-US" sz="1600" dirty="0" err="1" smtClean="0"/>
              <a:t>Barabasi</a:t>
            </a:r>
            <a:r>
              <a:rPr lang="en-US" sz="1600" dirty="0"/>
              <a:t>-Albert </a:t>
            </a:r>
            <a:r>
              <a:rPr lang="en-US" sz="1600" dirty="0" smtClean="0"/>
              <a:t>model </a:t>
            </a:r>
            <a:r>
              <a:rPr lang="en-US" sz="1600" dirty="0"/>
              <a:t>(network grows over time with edges connecting to individuals </a:t>
            </a:r>
            <a:r>
              <a:rPr lang="en-US" sz="1600" dirty="0" smtClean="0"/>
              <a:t>preferentially, e.g. well connected nodes are preferentially attached to)</a:t>
            </a:r>
          </a:p>
          <a:p>
            <a:pPr marL="342900" indent="-342900">
              <a:buAutoNum type="arabicPeriod"/>
            </a:pPr>
            <a:endParaRPr lang="en-US" sz="1600" dirty="0" smtClean="0"/>
          </a:p>
          <a:p>
            <a:r>
              <a:rPr lang="en-US" sz="1600" dirty="0"/>
              <a:t>	</a:t>
            </a:r>
            <a:r>
              <a:rPr lang="en-US" sz="1600" dirty="0" smtClean="0"/>
              <a:t>	- Discrete time step model</a:t>
            </a:r>
          </a:p>
          <a:p>
            <a:r>
              <a:rPr lang="en-US" sz="1600" dirty="0"/>
              <a:t>	</a:t>
            </a:r>
            <a:r>
              <a:rPr lang="en-US" sz="1600" dirty="0" smtClean="0"/>
              <a:t>	- Common in many large networks</a:t>
            </a:r>
            <a:endParaRPr lang="en-US" sz="1600" dirty="0"/>
          </a:p>
          <a:p>
            <a:pPr marL="342900" indent="-342900">
              <a:buAutoNum type="arabicPeriod"/>
            </a:pPr>
            <a:endParaRPr lang="en-US" sz="1600" dirty="0"/>
          </a:p>
        </p:txBody>
      </p:sp>
    </p:spTree>
    <p:extLst>
      <p:ext uri="{BB962C8B-B14F-4D97-AF65-F5344CB8AC3E}">
        <p14:creationId xmlns:p14="http://schemas.microsoft.com/office/powerpoint/2010/main" val="32193048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p:nvPr/>
        </p:nvSpPr>
        <p:spPr>
          <a:xfrm>
            <a:off x="381000" y="228600"/>
            <a:ext cx="10830176" cy="6053550"/>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900"/>
              </a:spcBef>
              <a:spcAft>
                <a:spcPts val="0"/>
              </a:spcAft>
              <a:buNone/>
            </a:pPr>
            <a:r>
              <a:rPr lang="en-US" sz="2400" b="1" dirty="0" smtClean="0">
                <a:solidFill>
                  <a:srgbClr val="1F1F1F"/>
                </a:solidFill>
              </a:rPr>
              <a:t>Randomization Basic Method:</a:t>
            </a:r>
          </a:p>
          <a:p>
            <a:pPr marL="0" lvl="0" indent="0" rtl="0">
              <a:lnSpc>
                <a:spcPct val="120000"/>
              </a:lnSpc>
              <a:spcBef>
                <a:spcPts val="900"/>
              </a:spcBef>
              <a:spcAft>
                <a:spcPts val="0"/>
              </a:spcAft>
              <a:buNone/>
            </a:pPr>
            <a:endParaRPr sz="2400" b="1" dirty="0">
              <a:solidFill>
                <a:srgbClr val="1F1F1F"/>
              </a:solidFill>
            </a:endParaRPr>
          </a:p>
          <a:p>
            <a:pPr marL="152400" lvl="0" rtl="0">
              <a:lnSpc>
                <a:spcPct val="115000"/>
              </a:lnSpc>
              <a:spcBef>
                <a:spcPts val="1200"/>
              </a:spcBef>
              <a:spcAft>
                <a:spcPts val="0"/>
              </a:spcAft>
              <a:buClr>
                <a:srgbClr val="1C1D1E"/>
              </a:buClr>
              <a:buSzPts val="1200"/>
            </a:pPr>
            <a:r>
              <a:rPr lang="en-US" sz="2400" dirty="0" smtClean="0">
                <a:solidFill>
                  <a:srgbClr val="1C1D1E"/>
                </a:solidFill>
              </a:rPr>
              <a:t>1. Generate </a:t>
            </a:r>
            <a:r>
              <a:rPr lang="en-US" sz="2400" dirty="0">
                <a:solidFill>
                  <a:srgbClr val="1C1D1E"/>
                </a:solidFill>
              </a:rPr>
              <a:t>the social network from the observed </a:t>
            </a:r>
            <a:r>
              <a:rPr lang="en-US" sz="2400" dirty="0" smtClean="0">
                <a:solidFill>
                  <a:srgbClr val="1C1D1E"/>
                </a:solidFill>
              </a:rPr>
              <a:t>data</a:t>
            </a:r>
            <a:endParaRPr lang="en-US" sz="2400" dirty="0">
              <a:solidFill>
                <a:srgbClr val="1C1D1E"/>
              </a:solidFill>
            </a:endParaRPr>
          </a:p>
          <a:p>
            <a:pPr marL="152400" lvl="0" rtl="0">
              <a:lnSpc>
                <a:spcPct val="115000"/>
              </a:lnSpc>
              <a:spcBef>
                <a:spcPts val="1200"/>
              </a:spcBef>
              <a:spcAft>
                <a:spcPts val="0"/>
              </a:spcAft>
              <a:buClr>
                <a:srgbClr val="1C1D1E"/>
              </a:buClr>
              <a:buSzPts val="1200"/>
            </a:pPr>
            <a:endParaRPr lang="en-US" sz="2400" dirty="0" smtClean="0">
              <a:solidFill>
                <a:srgbClr val="1C1D1E"/>
              </a:solidFill>
            </a:endParaRPr>
          </a:p>
          <a:p>
            <a:pPr marL="152400" lvl="0" rtl="0">
              <a:lnSpc>
                <a:spcPct val="115000"/>
              </a:lnSpc>
              <a:spcBef>
                <a:spcPts val="1200"/>
              </a:spcBef>
              <a:spcAft>
                <a:spcPts val="0"/>
              </a:spcAft>
              <a:buClr>
                <a:srgbClr val="1C1D1E"/>
              </a:buClr>
              <a:buSzPts val="1200"/>
            </a:pPr>
            <a:r>
              <a:rPr lang="en-US" sz="2400" dirty="0" smtClean="0">
                <a:solidFill>
                  <a:srgbClr val="1C1D1E"/>
                </a:solidFill>
              </a:rPr>
              <a:t>2. Calculate </a:t>
            </a:r>
            <a:r>
              <a:rPr lang="en-US" sz="2400" dirty="0">
                <a:solidFill>
                  <a:srgbClr val="1C1D1E"/>
                </a:solidFill>
              </a:rPr>
              <a:t>and record the test statistic, using conventional statistics such as linear (mixed effect) models on the data from the observed </a:t>
            </a:r>
            <a:r>
              <a:rPr lang="en-US" sz="2400" dirty="0" smtClean="0">
                <a:solidFill>
                  <a:srgbClr val="1C1D1E"/>
                </a:solidFill>
              </a:rPr>
              <a:t>network</a:t>
            </a:r>
            <a:endParaRPr lang="en-US" sz="2400" dirty="0">
              <a:solidFill>
                <a:srgbClr val="1C1D1E"/>
              </a:solidFill>
            </a:endParaRPr>
          </a:p>
          <a:p>
            <a:pPr marL="152400" lvl="0" rtl="0">
              <a:lnSpc>
                <a:spcPct val="115000"/>
              </a:lnSpc>
              <a:spcBef>
                <a:spcPts val="1200"/>
              </a:spcBef>
              <a:spcAft>
                <a:spcPts val="0"/>
              </a:spcAft>
              <a:buClr>
                <a:srgbClr val="1C1D1E"/>
              </a:buClr>
              <a:buSzPts val="1200"/>
            </a:pPr>
            <a:endParaRPr lang="en-US" sz="2400" dirty="0" smtClean="0">
              <a:solidFill>
                <a:srgbClr val="1C1D1E"/>
              </a:solidFill>
            </a:endParaRPr>
          </a:p>
          <a:p>
            <a:pPr marL="152400" lvl="0" rtl="0">
              <a:lnSpc>
                <a:spcPct val="115000"/>
              </a:lnSpc>
              <a:spcBef>
                <a:spcPts val="1200"/>
              </a:spcBef>
              <a:spcAft>
                <a:spcPts val="0"/>
              </a:spcAft>
              <a:buClr>
                <a:srgbClr val="1C1D1E"/>
              </a:buClr>
              <a:buSzPts val="1200"/>
            </a:pPr>
            <a:r>
              <a:rPr lang="en-US" sz="2400" dirty="0" smtClean="0">
                <a:solidFill>
                  <a:srgbClr val="1C1D1E"/>
                </a:solidFill>
              </a:rPr>
              <a:t>3. Randomize </a:t>
            </a:r>
            <a:r>
              <a:rPr lang="en-US" sz="2400" dirty="0">
                <a:solidFill>
                  <a:srgbClr val="1C1D1E"/>
                </a:solidFill>
              </a:rPr>
              <a:t>the observed data and generate a ‘random’ social </a:t>
            </a:r>
            <a:r>
              <a:rPr lang="en-US" sz="2400" dirty="0" smtClean="0">
                <a:solidFill>
                  <a:srgbClr val="1C1D1E"/>
                </a:solidFill>
              </a:rPr>
              <a:t>network</a:t>
            </a:r>
            <a:endParaRPr lang="en-US" sz="2400" dirty="0">
              <a:solidFill>
                <a:srgbClr val="1C1D1E"/>
              </a:solidFill>
            </a:endParaRPr>
          </a:p>
          <a:p>
            <a:pPr marL="152400" lvl="0" rtl="0">
              <a:lnSpc>
                <a:spcPct val="115000"/>
              </a:lnSpc>
              <a:spcBef>
                <a:spcPts val="1200"/>
              </a:spcBef>
              <a:spcAft>
                <a:spcPts val="0"/>
              </a:spcAft>
              <a:buClr>
                <a:srgbClr val="1C1D1E"/>
              </a:buClr>
              <a:buSzPts val="1200"/>
            </a:pPr>
            <a:endParaRPr lang="en-US" sz="2400" dirty="0">
              <a:solidFill>
                <a:srgbClr val="1C1D1E"/>
              </a:solidFill>
            </a:endParaRPr>
          </a:p>
          <a:p>
            <a:pPr marL="152400" lvl="0" rtl="0">
              <a:lnSpc>
                <a:spcPct val="115000"/>
              </a:lnSpc>
              <a:spcBef>
                <a:spcPts val="1200"/>
              </a:spcBef>
              <a:spcAft>
                <a:spcPts val="0"/>
              </a:spcAft>
              <a:buClr>
                <a:srgbClr val="1C1D1E"/>
              </a:buClr>
              <a:buSzPts val="1200"/>
            </a:pPr>
            <a:r>
              <a:rPr lang="en-US" sz="2400" dirty="0" smtClean="0">
                <a:solidFill>
                  <a:srgbClr val="1C1D1E"/>
                </a:solidFill>
              </a:rPr>
              <a:t>4. Calculate </a:t>
            </a:r>
            <a:r>
              <a:rPr lang="en-US" sz="2400" dirty="0">
                <a:solidFill>
                  <a:srgbClr val="1C1D1E"/>
                </a:solidFill>
              </a:rPr>
              <a:t>and record the test statistic, using the exact same model as in 2, but on the random social network</a:t>
            </a:r>
            <a:endParaRPr sz="2400" dirty="0">
              <a:solidFill>
                <a:srgbClr val="1C1D1E"/>
              </a:solidFill>
            </a:endParaRPr>
          </a:p>
        </p:txBody>
      </p:sp>
      <p:sp>
        <p:nvSpPr>
          <p:cNvPr id="2" name="TextBox 1"/>
          <p:cNvSpPr txBox="1"/>
          <p:nvPr/>
        </p:nvSpPr>
        <p:spPr>
          <a:xfrm>
            <a:off x="10820400" y="6228347"/>
            <a:ext cx="1138453" cy="307777"/>
          </a:xfrm>
          <a:prstGeom prst="rect">
            <a:avLst/>
          </a:prstGeom>
          <a:noFill/>
        </p:spPr>
        <p:txBody>
          <a:bodyPr wrap="none" rtlCol="0">
            <a:spAutoFit/>
          </a:bodyPr>
          <a:lstStyle/>
          <a:p>
            <a:r>
              <a:rPr lang="en-US" dirty="0" err="1" smtClean="0"/>
              <a:t>Farine</a:t>
            </a:r>
            <a:r>
              <a:rPr lang="en-US" dirty="0" smtClean="0"/>
              <a:t> 2014</a:t>
            </a:r>
            <a:endParaRPr lang="en-US" dirty="0"/>
          </a:p>
        </p:txBody>
      </p:sp>
    </p:spTree>
    <p:extLst>
      <p:ext uri="{BB962C8B-B14F-4D97-AF65-F5344CB8AC3E}">
        <p14:creationId xmlns:p14="http://schemas.microsoft.com/office/powerpoint/2010/main" val="1007333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p:nvPr/>
        </p:nvSpPr>
        <p:spPr>
          <a:xfrm>
            <a:off x="533400" y="457200"/>
            <a:ext cx="11201400" cy="61722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2400" u="sng" dirty="0" smtClean="0"/>
              <a:t>Why null models ?</a:t>
            </a:r>
          </a:p>
          <a:p>
            <a:pPr marL="0" lvl="0" indent="0">
              <a:spcBef>
                <a:spcPts val="0"/>
              </a:spcBef>
              <a:spcAft>
                <a:spcPts val="0"/>
              </a:spcAft>
              <a:buNone/>
            </a:pPr>
            <a:endParaRPr lang="en-US" sz="2400" dirty="0" smtClean="0"/>
          </a:p>
          <a:p>
            <a:pPr marL="0" lvl="0" indent="0">
              <a:spcBef>
                <a:spcPts val="0"/>
              </a:spcBef>
              <a:spcAft>
                <a:spcPts val="0"/>
              </a:spcAft>
              <a:buNone/>
            </a:pPr>
            <a:endParaRPr lang="en-US" sz="2400" dirty="0"/>
          </a:p>
          <a:p>
            <a:pPr marL="285750" lvl="0" indent="-285750">
              <a:spcBef>
                <a:spcPts val="0"/>
              </a:spcBef>
              <a:spcAft>
                <a:spcPts val="0"/>
              </a:spcAft>
              <a:buFontTx/>
              <a:buChar char="-"/>
            </a:pPr>
            <a:r>
              <a:rPr lang="en-US" sz="2400" dirty="0" smtClean="0"/>
              <a:t>Network data violate independence of parametric statistics by their  very nature</a:t>
            </a:r>
          </a:p>
          <a:p>
            <a:pPr marL="285750" lvl="0" indent="-285750">
              <a:spcBef>
                <a:spcPts val="0"/>
              </a:spcBef>
              <a:spcAft>
                <a:spcPts val="0"/>
              </a:spcAft>
              <a:buFontTx/>
              <a:buChar char="-"/>
            </a:pPr>
            <a:endParaRPr lang="en-US" sz="2400" dirty="0"/>
          </a:p>
          <a:p>
            <a:pPr marL="285750" lvl="0" indent="-285750">
              <a:spcBef>
                <a:spcPts val="0"/>
              </a:spcBef>
              <a:spcAft>
                <a:spcPts val="0"/>
              </a:spcAft>
              <a:buFontTx/>
              <a:buChar char="-"/>
            </a:pPr>
            <a:r>
              <a:rPr lang="en-US" sz="2400" dirty="0" smtClean="0"/>
              <a:t>Often what we are studying is the population – not a sample</a:t>
            </a:r>
          </a:p>
          <a:p>
            <a:pPr marL="285750" lvl="0" indent="-285750">
              <a:spcBef>
                <a:spcPts val="0"/>
              </a:spcBef>
              <a:spcAft>
                <a:spcPts val="0"/>
              </a:spcAft>
              <a:buFontTx/>
              <a:buChar char="-"/>
            </a:pPr>
            <a:endParaRPr lang="en-US" sz="2400" dirty="0"/>
          </a:p>
          <a:p>
            <a:pPr marL="285750" lvl="0" indent="-285750">
              <a:spcBef>
                <a:spcPts val="0"/>
              </a:spcBef>
              <a:spcAft>
                <a:spcPts val="0"/>
              </a:spcAft>
              <a:buFontTx/>
              <a:buChar char="-"/>
            </a:pPr>
            <a:r>
              <a:rPr lang="en-US" sz="2400" dirty="0" smtClean="0"/>
              <a:t>Randomization can be used to account for this non-independence</a:t>
            </a:r>
          </a:p>
          <a:p>
            <a:pPr marL="285750" lvl="0" indent="-285750">
              <a:spcBef>
                <a:spcPts val="0"/>
              </a:spcBef>
              <a:spcAft>
                <a:spcPts val="0"/>
              </a:spcAft>
              <a:buFontTx/>
              <a:buChar char="-"/>
            </a:pPr>
            <a:endParaRPr lang="en-US" sz="2400" dirty="0"/>
          </a:p>
          <a:p>
            <a:pPr marL="285750" lvl="0" indent="-285750">
              <a:spcBef>
                <a:spcPts val="0"/>
              </a:spcBef>
              <a:spcAft>
                <a:spcPts val="0"/>
              </a:spcAft>
              <a:buFontTx/>
              <a:buChar char="-"/>
            </a:pPr>
            <a:r>
              <a:rPr lang="en-US" sz="2400" dirty="0" smtClean="0"/>
              <a:t>There are usually other sources of non-independence in data also (e.g. space, time) and these should be accounted for in the randomizations.</a:t>
            </a:r>
          </a:p>
          <a:p>
            <a:pPr marL="285750" lvl="0" indent="-285750">
              <a:spcBef>
                <a:spcPts val="0"/>
              </a:spcBef>
              <a:spcAft>
                <a:spcPts val="0"/>
              </a:spcAft>
              <a:buFontTx/>
              <a:buChar char="-"/>
            </a:pPr>
            <a:endParaRPr lang="en-US" sz="2400" dirty="0"/>
          </a:p>
          <a:p>
            <a:pPr marL="285750" lvl="0" indent="-285750">
              <a:spcBef>
                <a:spcPts val="0"/>
              </a:spcBef>
              <a:spcAft>
                <a:spcPts val="0"/>
              </a:spcAft>
              <a:buFontTx/>
              <a:buChar char="-"/>
            </a:pPr>
            <a:r>
              <a:rPr lang="en-US" sz="2400" dirty="0" smtClean="0"/>
              <a:t>Essentially, the researcher is aiming to produce randomized blocks </a:t>
            </a:r>
            <a:r>
              <a:rPr lang="en-US" sz="2400" dirty="0"/>
              <a:t>of pseudo-replicated </a:t>
            </a:r>
            <a:r>
              <a:rPr lang="en-US" sz="2400" dirty="0" smtClean="0"/>
              <a:t>data. This will enable them to generate a realistic null </a:t>
            </a:r>
            <a:r>
              <a:rPr lang="en-US" sz="2400" dirty="0"/>
              <a:t>distribution </a:t>
            </a:r>
            <a:r>
              <a:rPr lang="en-US" sz="2400" dirty="0" smtClean="0"/>
              <a:t>for use in significance testing.</a:t>
            </a:r>
          </a:p>
          <a:p>
            <a:pPr marL="0" lvl="0" indent="0">
              <a:spcBef>
                <a:spcPts val="0"/>
              </a:spcBef>
              <a:spcAft>
                <a:spcPts val="0"/>
              </a:spcAft>
              <a:buNone/>
            </a:pPr>
            <a:endParaRPr lang="en-US" sz="2400" dirty="0"/>
          </a:p>
        </p:txBody>
      </p:sp>
    </p:spTree>
    <p:extLst>
      <p:ext uri="{BB962C8B-B14F-4D97-AF65-F5344CB8AC3E}">
        <p14:creationId xmlns:p14="http://schemas.microsoft.com/office/powerpoint/2010/main" val="40456129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p:nvPr/>
        </p:nvSpPr>
        <p:spPr>
          <a:xfrm>
            <a:off x="248825" y="103675"/>
            <a:ext cx="8957400" cy="1044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b="1" dirty="0" smtClean="0"/>
              <a:t>Null </a:t>
            </a:r>
            <a:r>
              <a:rPr lang="en-US" sz="2400" b="1" dirty="0"/>
              <a:t>models</a:t>
            </a:r>
            <a:endParaRPr sz="2400" b="1" dirty="0"/>
          </a:p>
        </p:txBody>
      </p:sp>
      <p:sp>
        <p:nvSpPr>
          <p:cNvPr id="140" name="Shape 140"/>
          <p:cNvSpPr txBox="1"/>
          <p:nvPr/>
        </p:nvSpPr>
        <p:spPr>
          <a:xfrm>
            <a:off x="404324" y="609150"/>
            <a:ext cx="11025675" cy="56397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Tx/>
              <a:buChar char="-"/>
            </a:pPr>
            <a:r>
              <a:rPr lang="en-US" sz="2000" dirty="0" smtClean="0"/>
              <a:t>Data sets that are based on observed data in some way</a:t>
            </a:r>
          </a:p>
          <a:p>
            <a:pPr marL="285750" lvl="0" indent="-285750" rtl="0">
              <a:spcBef>
                <a:spcPts val="0"/>
              </a:spcBef>
              <a:spcAft>
                <a:spcPts val="0"/>
              </a:spcAft>
              <a:buFontTx/>
              <a:buChar char="-"/>
            </a:pPr>
            <a:endParaRPr lang="en-US" sz="2000" dirty="0"/>
          </a:p>
          <a:p>
            <a:pPr marL="285750" lvl="0" indent="-285750" rtl="0">
              <a:spcBef>
                <a:spcPts val="0"/>
              </a:spcBef>
              <a:spcAft>
                <a:spcPts val="0"/>
              </a:spcAft>
              <a:buFontTx/>
              <a:buChar char="-"/>
            </a:pPr>
            <a:r>
              <a:rPr lang="en-US" sz="2000" dirty="0" smtClean="0"/>
              <a:t>They may be randomizations of original data (2 main types for static networks: node &amp; data-stream).</a:t>
            </a:r>
          </a:p>
          <a:p>
            <a:pPr marL="285750" lvl="0" indent="-285750" rtl="0">
              <a:spcBef>
                <a:spcPts val="0"/>
              </a:spcBef>
              <a:spcAft>
                <a:spcPts val="0"/>
              </a:spcAft>
              <a:buFontTx/>
              <a:buChar char="-"/>
            </a:pPr>
            <a:endParaRPr lang="en-US" sz="2000" dirty="0"/>
          </a:p>
          <a:p>
            <a:pPr marL="285750" lvl="0" indent="-285750" rtl="0">
              <a:spcBef>
                <a:spcPts val="0"/>
              </a:spcBef>
              <a:spcAft>
                <a:spcPts val="0"/>
              </a:spcAft>
              <a:buFontTx/>
              <a:buChar char="-"/>
            </a:pPr>
            <a:r>
              <a:rPr lang="en-US" sz="2000" dirty="0" smtClean="0"/>
              <a:t>Or they may be based on models based on properties of the original data</a:t>
            </a:r>
          </a:p>
          <a:p>
            <a:pPr marL="285750" lvl="0" indent="-285750" rtl="0">
              <a:spcBef>
                <a:spcPts val="0"/>
              </a:spcBef>
              <a:spcAft>
                <a:spcPts val="0"/>
              </a:spcAft>
              <a:buFontTx/>
              <a:buChar char="-"/>
            </a:pPr>
            <a:endParaRPr lang="en-US" sz="2000" dirty="0">
              <a:solidFill>
                <a:srgbClr val="1C1D1E"/>
              </a:solidFill>
              <a:highlight>
                <a:srgbClr val="FFFFFF"/>
              </a:highlight>
            </a:endParaRPr>
          </a:p>
          <a:p>
            <a:pPr marL="285750" lvl="0" indent="-285750" rtl="0">
              <a:spcBef>
                <a:spcPts val="0"/>
              </a:spcBef>
              <a:spcAft>
                <a:spcPts val="0"/>
              </a:spcAft>
              <a:buFontTx/>
              <a:buChar char="-"/>
            </a:pPr>
            <a:r>
              <a:rPr lang="en-US" sz="2000" dirty="0" smtClean="0">
                <a:solidFill>
                  <a:srgbClr val="1C1D1E"/>
                </a:solidFill>
                <a:highlight>
                  <a:srgbClr val="FFFFFF"/>
                </a:highlight>
              </a:rPr>
              <a:t>They should strive to maintain </a:t>
            </a:r>
            <a:r>
              <a:rPr lang="en-US" sz="2000" dirty="0">
                <a:solidFill>
                  <a:srgbClr val="1C1D1E"/>
                </a:solidFill>
                <a:highlight>
                  <a:srgbClr val="FFFFFF"/>
                </a:highlight>
              </a:rPr>
              <a:t>constant all other aspects of the data that are not directly relevant to the </a:t>
            </a:r>
            <a:r>
              <a:rPr lang="en-US" sz="2000" dirty="0" smtClean="0">
                <a:solidFill>
                  <a:srgbClr val="1C1D1E"/>
                </a:solidFill>
                <a:highlight>
                  <a:srgbClr val="FFFFFF"/>
                </a:highlight>
              </a:rPr>
              <a:t>hypothesis.</a:t>
            </a:r>
          </a:p>
          <a:p>
            <a:pPr lvl="0"/>
            <a:endParaRPr lang="en-US" sz="2000" dirty="0" smtClean="0"/>
          </a:p>
          <a:p>
            <a:pPr marL="0" lvl="0" indent="0" rtl="0">
              <a:spcBef>
                <a:spcPts val="0"/>
              </a:spcBef>
              <a:spcAft>
                <a:spcPts val="0"/>
              </a:spcAft>
              <a:buNone/>
            </a:pPr>
            <a:endParaRPr lang="en-US" sz="2000" dirty="0" smtClean="0"/>
          </a:p>
          <a:p>
            <a:pPr marL="0" lvl="0" indent="0" rtl="0">
              <a:spcBef>
                <a:spcPts val="0"/>
              </a:spcBef>
              <a:spcAft>
                <a:spcPts val="0"/>
              </a:spcAft>
              <a:buNone/>
            </a:pPr>
            <a:endParaRPr lang="en-US" sz="2000" dirty="0"/>
          </a:p>
          <a:p>
            <a:pPr marL="0" lvl="0" indent="0" rtl="0">
              <a:spcBef>
                <a:spcPts val="0"/>
              </a:spcBef>
              <a:spcAft>
                <a:spcPts val="0"/>
              </a:spcAft>
              <a:buNone/>
            </a:pPr>
            <a:r>
              <a:rPr lang="en-US" sz="2000" dirty="0" smtClean="0"/>
              <a:t>Critical issue regarding null models is whether they accurately reflect the structure of the original data – or are they biased in some way?</a:t>
            </a:r>
            <a:endParaRPr lang="en-US" sz="2000" dirty="0"/>
          </a:p>
        </p:txBody>
      </p:sp>
    </p:spTree>
    <p:extLst>
      <p:ext uri="{BB962C8B-B14F-4D97-AF65-F5344CB8AC3E}">
        <p14:creationId xmlns:p14="http://schemas.microsoft.com/office/powerpoint/2010/main" val="2254321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p:nvPr/>
        </p:nvSpPr>
        <p:spPr>
          <a:xfrm>
            <a:off x="337130" y="304800"/>
            <a:ext cx="10092600" cy="5079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2000" b="1" dirty="0" smtClean="0"/>
              <a:t>2 types of Data Randomizations in Static Networks based on original data:</a:t>
            </a:r>
          </a:p>
          <a:p>
            <a:pPr marL="0" lvl="0" indent="0">
              <a:spcBef>
                <a:spcPts val="0"/>
              </a:spcBef>
              <a:spcAft>
                <a:spcPts val="0"/>
              </a:spcAft>
              <a:buNone/>
            </a:pPr>
            <a:endParaRPr lang="en-US" dirty="0" smtClean="0"/>
          </a:p>
          <a:p>
            <a:pPr marL="0" lvl="0" indent="0">
              <a:spcBef>
                <a:spcPts val="0"/>
              </a:spcBef>
              <a:spcAft>
                <a:spcPts val="0"/>
              </a:spcAft>
              <a:buNone/>
            </a:pPr>
            <a:endParaRPr lang="en-US" sz="1600" dirty="0" smtClean="0"/>
          </a:p>
          <a:p>
            <a:pPr marL="342900" lvl="0" indent="-342900">
              <a:spcBef>
                <a:spcPts val="0"/>
              </a:spcBef>
              <a:spcAft>
                <a:spcPts val="0"/>
              </a:spcAft>
              <a:buAutoNum type="arabicPeriod"/>
            </a:pPr>
            <a:r>
              <a:rPr lang="en-US" sz="1600" u="sng" dirty="0" smtClean="0"/>
              <a:t>Node-based randomizations  (Network randomization)</a:t>
            </a:r>
          </a:p>
          <a:p>
            <a:pPr marL="342900" lvl="0" indent="-342900">
              <a:spcBef>
                <a:spcPts val="0"/>
              </a:spcBef>
              <a:spcAft>
                <a:spcPts val="0"/>
              </a:spcAft>
              <a:buAutoNum type="arabicPeriod"/>
            </a:pPr>
            <a:endParaRPr lang="en-US" sz="1600" dirty="0" smtClean="0"/>
          </a:p>
          <a:p>
            <a:pPr lvl="0">
              <a:spcBef>
                <a:spcPts val="0"/>
              </a:spcBef>
              <a:spcAft>
                <a:spcPts val="0"/>
              </a:spcAft>
            </a:pPr>
            <a:r>
              <a:rPr lang="en-US" sz="1600" dirty="0" smtClean="0"/>
              <a:t>e.g. randomizing attributes of nodes, but maintain the same number of each class.  An example would be randomizing gender/sex among nodes.  This does assume the observed network is a very  good representation of the true network.  </a:t>
            </a:r>
            <a:r>
              <a:rPr lang="en-US" sz="1600" dirty="0" err="1" smtClean="0"/>
              <a:t>Farine</a:t>
            </a:r>
            <a:r>
              <a:rPr lang="en-US" sz="1600" dirty="0" smtClean="0"/>
              <a:t> 2014 has identified that violation of this assumption can lead to higher type I and type II errors.</a:t>
            </a:r>
            <a:endParaRPr lang="en-US" sz="1600" dirty="0"/>
          </a:p>
          <a:p>
            <a:pPr marL="342900" lvl="0" indent="-342900">
              <a:spcBef>
                <a:spcPts val="0"/>
              </a:spcBef>
              <a:spcAft>
                <a:spcPts val="0"/>
              </a:spcAft>
              <a:buAutoNum type="arabicPeriod"/>
            </a:pPr>
            <a:endParaRPr lang="en-US" sz="1600" dirty="0" smtClean="0"/>
          </a:p>
          <a:p>
            <a:pPr marL="342900" lvl="0" indent="-342900">
              <a:spcBef>
                <a:spcPts val="0"/>
              </a:spcBef>
              <a:spcAft>
                <a:spcPts val="0"/>
              </a:spcAft>
              <a:buAutoNum type="arabicPeriod"/>
            </a:pPr>
            <a:endParaRPr lang="en-US" sz="1600" dirty="0"/>
          </a:p>
          <a:p>
            <a:pPr lvl="0">
              <a:spcBef>
                <a:spcPts val="0"/>
              </a:spcBef>
              <a:spcAft>
                <a:spcPts val="0"/>
              </a:spcAft>
            </a:pPr>
            <a:r>
              <a:rPr lang="en-US" sz="1600" dirty="0" smtClean="0"/>
              <a:t>2.   </a:t>
            </a:r>
            <a:r>
              <a:rPr lang="en-US" sz="1600" u="sng" dirty="0" smtClean="0"/>
              <a:t>Data Stream-based randomizations  (Pre-network randomization)</a:t>
            </a:r>
          </a:p>
          <a:p>
            <a:pPr marL="342900" lvl="0" indent="-342900">
              <a:spcBef>
                <a:spcPts val="0"/>
              </a:spcBef>
              <a:spcAft>
                <a:spcPts val="0"/>
              </a:spcAft>
              <a:buAutoNum type="arabicPeriod"/>
            </a:pPr>
            <a:endParaRPr lang="en-US" sz="1600" dirty="0"/>
          </a:p>
          <a:p>
            <a:pPr lvl="0">
              <a:spcBef>
                <a:spcPts val="0"/>
              </a:spcBef>
              <a:spcAft>
                <a:spcPts val="0"/>
              </a:spcAft>
            </a:pPr>
            <a:r>
              <a:rPr lang="en-US" sz="1600" dirty="0" smtClean="0"/>
              <a:t>Sequential swaps between individuals constrained by e.g. time or space.   These swaps can occur at the individual level but may also be at the group level.</a:t>
            </a:r>
          </a:p>
          <a:p>
            <a:pPr marL="0" lvl="0" indent="0">
              <a:spcBef>
                <a:spcPts val="0"/>
              </a:spcBef>
              <a:spcAft>
                <a:spcPts val="0"/>
              </a:spcAft>
              <a:buNone/>
            </a:pPr>
            <a:endParaRPr sz="1600" dirty="0"/>
          </a:p>
        </p:txBody>
      </p:sp>
    </p:spTree>
    <p:extLst>
      <p:ext uri="{BB962C8B-B14F-4D97-AF65-F5344CB8AC3E}">
        <p14:creationId xmlns:p14="http://schemas.microsoft.com/office/powerpoint/2010/main" val="34186221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04800"/>
            <a:ext cx="6096000" cy="954107"/>
          </a:xfrm>
          <a:prstGeom prst="rect">
            <a:avLst/>
          </a:prstGeom>
        </p:spPr>
        <p:txBody>
          <a:bodyPr>
            <a:spAutoFit/>
          </a:bodyPr>
          <a:lstStyle/>
          <a:p>
            <a:endParaRPr lang="en-US" dirty="0"/>
          </a:p>
          <a:p>
            <a:r>
              <a:rPr lang="en-US" sz="2800" b="1" dirty="0" smtClean="0"/>
              <a:t>Community </a:t>
            </a:r>
            <a:r>
              <a:rPr lang="en-US" sz="2800" b="1" dirty="0"/>
              <a:t>Detection Algorithms</a:t>
            </a:r>
          </a:p>
          <a:p>
            <a:endParaRPr lang="en-US" dirty="0"/>
          </a:p>
        </p:txBody>
      </p:sp>
      <p:sp>
        <p:nvSpPr>
          <p:cNvPr id="3" name="Rectangle 2"/>
          <p:cNvSpPr/>
          <p:nvPr/>
        </p:nvSpPr>
        <p:spPr>
          <a:xfrm>
            <a:off x="990600" y="3048000"/>
            <a:ext cx="6096000" cy="3046988"/>
          </a:xfrm>
          <a:prstGeom prst="rect">
            <a:avLst/>
          </a:prstGeom>
        </p:spPr>
        <p:txBody>
          <a:bodyPr>
            <a:spAutoFit/>
          </a:bodyPr>
          <a:lstStyle/>
          <a:p>
            <a:r>
              <a:rPr lang="en-US" sz="1600" dirty="0" err="1" smtClean="0"/>
              <a:t>igraph</a:t>
            </a:r>
            <a:r>
              <a:rPr lang="en-US" sz="1600" dirty="0" smtClean="0"/>
              <a:t> has several built-in </a:t>
            </a:r>
            <a:r>
              <a:rPr lang="en-US" sz="1600" dirty="0"/>
              <a:t>community detection algorithms </a:t>
            </a:r>
            <a:r>
              <a:rPr lang="en-US" sz="1600" dirty="0" smtClean="0"/>
              <a:t>including:</a:t>
            </a:r>
            <a:endParaRPr lang="en-US" sz="1600" dirty="0"/>
          </a:p>
          <a:p>
            <a:endParaRPr lang="en-US" sz="1600" dirty="0" smtClean="0"/>
          </a:p>
          <a:p>
            <a:r>
              <a:rPr lang="en-US" sz="1600" b="1" dirty="0" err="1" smtClean="0">
                <a:solidFill>
                  <a:srgbClr val="FF0000"/>
                </a:solidFill>
              </a:rPr>
              <a:t>cluster_edge_betweenness</a:t>
            </a:r>
            <a:r>
              <a:rPr lang="en-US" sz="1600" b="1" dirty="0" smtClean="0">
                <a:solidFill>
                  <a:srgbClr val="FF0000"/>
                </a:solidFill>
              </a:rPr>
              <a:t>(g</a:t>
            </a:r>
            <a:r>
              <a:rPr lang="en-US" sz="1600" b="1" dirty="0">
                <a:solidFill>
                  <a:srgbClr val="FF0000"/>
                </a:solidFill>
              </a:rPr>
              <a:t>)</a:t>
            </a:r>
          </a:p>
          <a:p>
            <a:r>
              <a:rPr lang="en-US" sz="1600" b="1" dirty="0" err="1" smtClean="0">
                <a:solidFill>
                  <a:srgbClr val="FF0000"/>
                </a:solidFill>
              </a:rPr>
              <a:t>cluster_fast_greedy</a:t>
            </a:r>
            <a:r>
              <a:rPr lang="en-US" sz="1600" b="1" dirty="0" smtClean="0">
                <a:solidFill>
                  <a:srgbClr val="FF0000"/>
                </a:solidFill>
              </a:rPr>
              <a:t>(g</a:t>
            </a:r>
            <a:r>
              <a:rPr lang="en-US" sz="1600" b="1" dirty="0">
                <a:solidFill>
                  <a:srgbClr val="FF0000"/>
                </a:solidFill>
              </a:rPr>
              <a:t>) </a:t>
            </a:r>
          </a:p>
          <a:p>
            <a:r>
              <a:rPr lang="en-US" sz="1600" b="1" dirty="0" err="1" smtClean="0">
                <a:solidFill>
                  <a:srgbClr val="FF0000"/>
                </a:solidFill>
              </a:rPr>
              <a:t>cluster_louvain</a:t>
            </a:r>
            <a:r>
              <a:rPr lang="en-US" sz="1600" b="1" dirty="0">
                <a:solidFill>
                  <a:srgbClr val="FF0000"/>
                </a:solidFill>
              </a:rPr>
              <a:t>()</a:t>
            </a:r>
          </a:p>
          <a:p>
            <a:r>
              <a:rPr lang="en-US" sz="1600" dirty="0" err="1" smtClean="0"/>
              <a:t>cluster_spinglass</a:t>
            </a:r>
            <a:r>
              <a:rPr lang="en-US" sz="1600" dirty="0" smtClean="0"/>
              <a:t>(g</a:t>
            </a:r>
            <a:r>
              <a:rPr lang="en-US" sz="1600" dirty="0"/>
              <a:t>) </a:t>
            </a:r>
          </a:p>
          <a:p>
            <a:r>
              <a:rPr lang="en-US" sz="1600" dirty="0" err="1" smtClean="0"/>
              <a:t>cluster_label_prop</a:t>
            </a:r>
            <a:r>
              <a:rPr lang="en-US" sz="1600" dirty="0" smtClean="0"/>
              <a:t>(g</a:t>
            </a:r>
            <a:r>
              <a:rPr lang="en-US" sz="1600" dirty="0"/>
              <a:t>)</a:t>
            </a:r>
          </a:p>
          <a:p>
            <a:r>
              <a:rPr lang="en-US" sz="1600" dirty="0" err="1" smtClean="0"/>
              <a:t>cluster_optimal</a:t>
            </a:r>
            <a:r>
              <a:rPr lang="en-US" sz="1600" dirty="0" smtClean="0"/>
              <a:t>(g</a:t>
            </a:r>
            <a:r>
              <a:rPr lang="en-US" sz="1600" dirty="0"/>
              <a:t>)</a:t>
            </a:r>
          </a:p>
          <a:p>
            <a:r>
              <a:rPr lang="en-US" sz="1600" dirty="0" err="1" smtClean="0"/>
              <a:t>cluster_walktrap</a:t>
            </a:r>
            <a:r>
              <a:rPr lang="en-US" sz="1600" dirty="0" smtClean="0"/>
              <a:t>(g</a:t>
            </a:r>
            <a:r>
              <a:rPr lang="en-US" sz="1600" dirty="0"/>
              <a:t>)</a:t>
            </a:r>
          </a:p>
          <a:p>
            <a:r>
              <a:rPr lang="en-US" sz="1600" dirty="0" err="1" smtClean="0"/>
              <a:t>cluster_infomap</a:t>
            </a:r>
            <a:r>
              <a:rPr lang="en-US" sz="1600" dirty="0" smtClean="0"/>
              <a:t>(g) (maybe best for directed graphs)</a:t>
            </a:r>
            <a:endParaRPr lang="en-US" sz="1600" dirty="0"/>
          </a:p>
          <a:p>
            <a:endParaRPr lang="en-US" sz="1600" dirty="0"/>
          </a:p>
        </p:txBody>
      </p:sp>
      <p:sp>
        <p:nvSpPr>
          <p:cNvPr id="5" name="Rectangle 4"/>
          <p:cNvSpPr/>
          <p:nvPr/>
        </p:nvSpPr>
        <p:spPr>
          <a:xfrm>
            <a:off x="990600" y="6015062"/>
            <a:ext cx="6096000" cy="307777"/>
          </a:xfrm>
          <a:prstGeom prst="rect">
            <a:avLst/>
          </a:prstGeom>
        </p:spPr>
        <p:txBody>
          <a:bodyPr>
            <a:spAutoFit/>
          </a:bodyPr>
          <a:lstStyle/>
          <a:p>
            <a:r>
              <a:rPr lang="en-US" dirty="0" smtClean="0"/>
              <a:t>The </a:t>
            </a:r>
            <a:r>
              <a:rPr lang="en-US" dirty="0"/>
              <a:t>'</a:t>
            </a:r>
            <a:r>
              <a:rPr lang="en-US" dirty="0" err="1"/>
              <a:t>modMax</a:t>
            </a:r>
            <a:r>
              <a:rPr lang="en-US" dirty="0"/>
              <a:t>' library has 38 different </a:t>
            </a:r>
            <a:r>
              <a:rPr lang="en-US" dirty="0" smtClean="0"/>
              <a:t>algorithms !</a:t>
            </a:r>
            <a:endParaRPr lang="en-US" dirty="0"/>
          </a:p>
        </p:txBody>
      </p:sp>
      <p:sp>
        <p:nvSpPr>
          <p:cNvPr id="6" name="Rectangle 5"/>
          <p:cNvSpPr/>
          <p:nvPr/>
        </p:nvSpPr>
        <p:spPr>
          <a:xfrm>
            <a:off x="609600" y="1645242"/>
            <a:ext cx="9220200" cy="1754326"/>
          </a:xfrm>
          <a:prstGeom prst="rect">
            <a:avLst/>
          </a:prstGeom>
        </p:spPr>
        <p:txBody>
          <a:bodyPr wrap="square">
            <a:spAutoFit/>
          </a:bodyPr>
          <a:lstStyle/>
          <a:p>
            <a:pPr marL="285750" indent="-285750">
              <a:buFontTx/>
              <a:buChar char="-"/>
            </a:pPr>
            <a:r>
              <a:rPr lang="en-US" sz="1800" dirty="0" smtClean="0"/>
              <a:t>Algorithms </a:t>
            </a:r>
            <a:r>
              <a:rPr lang="en-US" sz="1800" dirty="0"/>
              <a:t>aim to identify groups consisting of densely connected </a:t>
            </a:r>
            <a:r>
              <a:rPr lang="en-US" sz="1800" dirty="0" smtClean="0"/>
              <a:t>nodes</a:t>
            </a:r>
          </a:p>
          <a:p>
            <a:pPr marL="285750" indent="-285750">
              <a:buFontTx/>
              <a:buChar char="-"/>
            </a:pPr>
            <a:endParaRPr lang="en-US" sz="1800" dirty="0"/>
          </a:p>
          <a:p>
            <a:pPr marL="285750" indent="-285750">
              <a:buFontTx/>
              <a:buChar char="-"/>
            </a:pPr>
            <a:r>
              <a:rPr lang="en-US" sz="1800" dirty="0" smtClean="0"/>
              <a:t>These </a:t>
            </a:r>
            <a:r>
              <a:rPr lang="en-US" sz="1800" dirty="0"/>
              <a:t>groups have high density of connections within groups and fewer connections between groups</a:t>
            </a:r>
            <a:r>
              <a:rPr lang="en-US" sz="1800" dirty="0" smtClean="0"/>
              <a:t>.</a:t>
            </a:r>
          </a:p>
          <a:p>
            <a:pPr marL="285750" indent="-285750">
              <a:buFontTx/>
              <a:buChar char="-"/>
            </a:pPr>
            <a:endParaRPr lang="en-US" sz="1800" dirty="0"/>
          </a:p>
          <a:p>
            <a:endParaRPr lang="en-US" sz="1800" dirty="0"/>
          </a:p>
        </p:txBody>
      </p:sp>
      <p:sp>
        <p:nvSpPr>
          <p:cNvPr id="7" name="TextBox 6"/>
          <p:cNvSpPr txBox="1"/>
          <p:nvPr/>
        </p:nvSpPr>
        <p:spPr>
          <a:xfrm>
            <a:off x="4191000" y="3990928"/>
            <a:ext cx="3377848" cy="307777"/>
          </a:xfrm>
          <a:prstGeom prst="rect">
            <a:avLst/>
          </a:prstGeom>
          <a:noFill/>
        </p:spPr>
        <p:txBody>
          <a:bodyPr wrap="none" rtlCol="0">
            <a:spAutoFit/>
          </a:bodyPr>
          <a:lstStyle/>
          <a:p>
            <a:r>
              <a:rPr lang="en-US" dirty="0" smtClean="0">
                <a:solidFill>
                  <a:srgbClr val="FF0000"/>
                </a:solidFill>
              </a:rPr>
              <a:t>Most commonly used in animal behavior</a:t>
            </a:r>
            <a:endParaRPr lang="en-US" dirty="0">
              <a:solidFill>
                <a:srgbClr val="FF0000"/>
              </a:solidFill>
            </a:endParaRPr>
          </a:p>
        </p:txBody>
      </p:sp>
    </p:spTree>
    <p:extLst>
      <p:ext uri="{BB962C8B-B14F-4D97-AF65-F5344CB8AC3E}">
        <p14:creationId xmlns:p14="http://schemas.microsoft.com/office/powerpoint/2010/main" val="2753402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Shape 165"/>
          <p:cNvPicPr preferRelativeResize="0"/>
          <p:nvPr/>
        </p:nvPicPr>
        <p:blipFill>
          <a:blip r:embed="rId3">
            <a:alphaModFix/>
          </a:blip>
          <a:stretch>
            <a:fillRect/>
          </a:stretch>
        </p:blipFill>
        <p:spPr>
          <a:xfrm>
            <a:off x="152400" y="152400"/>
            <a:ext cx="11209979" cy="6553202"/>
          </a:xfrm>
          <a:prstGeom prst="rect">
            <a:avLst/>
          </a:prstGeom>
          <a:noFill/>
          <a:ln>
            <a:noFill/>
          </a:ln>
        </p:spPr>
      </p:pic>
      <p:sp>
        <p:nvSpPr>
          <p:cNvPr id="166" name="Shape 166"/>
          <p:cNvSpPr txBox="1"/>
          <p:nvPr/>
        </p:nvSpPr>
        <p:spPr>
          <a:xfrm>
            <a:off x="152400" y="6187468"/>
            <a:ext cx="5643300" cy="658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err="1"/>
              <a:t>Farine</a:t>
            </a:r>
            <a:r>
              <a:rPr lang="en-US" dirty="0"/>
              <a:t> 2017</a:t>
            </a: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p:nvPr/>
        </p:nvSpPr>
        <p:spPr>
          <a:xfrm>
            <a:off x="381000" y="-609600"/>
            <a:ext cx="10439400" cy="621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800" dirty="0" smtClean="0">
                <a:solidFill>
                  <a:srgbClr val="1C1D1E"/>
                </a:solidFill>
                <a:highlight>
                  <a:srgbClr val="FFFFFF"/>
                </a:highlight>
              </a:rPr>
              <a:t>Which test-statistic to use?</a:t>
            </a:r>
          </a:p>
          <a:p>
            <a:pPr marL="0" lvl="0" indent="0" rtl="0">
              <a:spcBef>
                <a:spcPts val="0"/>
              </a:spcBef>
              <a:spcAft>
                <a:spcPts val="0"/>
              </a:spcAft>
              <a:buNone/>
            </a:pPr>
            <a:endParaRPr lang="en-US" sz="1800" dirty="0">
              <a:solidFill>
                <a:srgbClr val="1C1D1E"/>
              </a:solidFill>
              <a:highlight>
                <a:srgbClr val="FFFFFF"/>
              </a:highlight>
            </a:endParaRPr>
          </a:p>
          <a:p>
            <a:pPr marL="0" lvl="0" indent="0" rtl="0">
              <a:spcBef>
                <a:spcPts val="0"/>
              </a:spcBef>
              <a:spcAft>
                <a:spcPts val="0"/>
              </a:spcAft>
              <a:buNone/>
            </a:pPr>
            <a:endParaRPr lang="en-US" sz="1800" dirty="0" smtClean="0">
              <a:solidFill>
                <a:srgbClr val="1C1D1E"/>
              </a:solidFill>
              <a:highlight>
                <a:srgbClr val="FFFFFF"/>
              </a:highlight>
            </a:endParaRPr>
          </a:p>
          <a:p>
            <a:pPr marL="0" lvl="0" indent="0" rtl="0">
              <a:spcBef>
                <a:spcPts val="0"/>
              </a:spcBef>
              <a:spcAft>
                <a:spcPts val="0"/>
              </a:spcAft>
              <a:buNone/>
            </a:pPr>
            <a:r>
              <a:rPr lang="en-US" sz="1800" dirty="0" err="1" smtClean="0">
                <a:solidFill>
                  <a:srgbClr val="1C1D1E"/>
                </a:solidFill>
                <a:highlight>
                  <a:srgbClr val="FFFFFF"/>
                </a:highlight>
              </a:rPr>
              <a:t>Farine’s</a:t>
            </a:r>
            <a:r>
              <a:rPr lang="en-US" sz="1800" dirty="0" smtClean="0">
                <a:solidFill>
                  <a:srgbClr val="1C1D1E"/>
                </a:solidFill>
                <a:highlight>
                  <a:srgbClr val="FFFFFF"/>
                </a:highlight>
              </a:rPr>
              <a:t> recommendation is to use test statistics that describe  data rather than those that represent some departure of the data from a parametric null hypothesis.</a:t>
            </a:r>
          </a:p>
          <a:p>
            <a:pPr marL="0" lvl="0" indent="0" rtl="0">
              <a:spcBef>
                <a:spcPts val="0"/>
              </a:spcBef>
              <a:spcAft>
                <a:spcPts val="0"/>
              </a:spcAft>
              <a:buNone/>
            </a:pPr>
            <a:endParaRPr lang="en-US" sz="1800" dirty="0">
              <a:solidFill>
                <a:srgbClr val="1C1D1E"/>
              </a:solidFill>
              <a:highlight>
                <a:srgbClr val="FFFFFF"/>
              </a:highlight>
            </a:endParaRPr>
          </a:p>
          <a:p>
            <a:pPr marL="0" lvl="0" indent="0" rtl="0">
              <a:spcBef>
                <a:spcPts val="0"/>
              </a:spcBef>
              <a:spcAft>
                <a:spcPts val="0"/>
              </a:spcAft>
              <a:buNone/>
            </a:pPr>
            <a:r>
              <a:rPr lang="en-US" sz="1800" dirty="0" smtClean="0">
                <a:solidFill>
                  <a:srgbClr val="1C1D1E"/>
                </a:solidFill>
                <a:highlight>
                  <a:srgbClr val="FFFFFF"/>
                </a:highlight>
              </a:rPr>
              <a:t>e.g. if using a linear model or GLMM to test influence of some metric,  best to use coefficients of slopes/effects rather than </a:t>
            </a:r>
            <a:r>
              <a:rPr lang="en-US" sz="1800" i="1" dirty="0" smtClean="0">
                <a:solidFill>
                  <a:srgbClr val="1C1D1E"/>
                </a:solidFill>
                <a:highlight>
                  <a:srgbClr val="FFFFFF"/>
                </a:highlight>
              </a:rPr>
              <a:t>t</a:t>
            </a:r>
            <a:r>
              <a:rPr lang="en-US" sz="1800" dirty="0" smtClean="0">
                <a:solidFill>
                  <a:srgbClr val="1C1D1E"/>
                </a:solidFill>
                <a:highlight>
                  <a:srgbClr val="FFFFFF"/>
                </a:highlight>
              </a:rPr>
              <a:t> statistics.</a:t>
            </a:r>
          </a:p>
          <a:p>
            <a:pPr marL="0" lvl="0" indent="0" rtl="0">
              <a:spcBef>
                <a:spcPts val="0"/>
              </a:spcBef>
              <a:spcAft>
                <a:spcPts val="0"/>
              </a:spcAft>
              <a:buNone/>
            </a:pPr>
            <a:endParaRPr lang="en-US" sz="1800" dirty="0">
              <a:solidFill>
                <a:srgbClr val="1C1D1E"/>
              </a:solidFill>
              <a:highlight>
                <a:srgbClr val="FFFFFF"/>
              </a:highlight>
            </a:endParaRPr>
          </a:p>
          <a:p>
            <a:pPr marL="0" lvl="0" indent="0" rtl="0">
              <a:spcBef>
                <a:spcPts val="0"/>
              </a:spcBef>
              <a:spcAft>
                <a:spcPts val="0"/>
              </a:spcAft>
              <a:buNone/>
            </a:pPr>
            <a:endParaRPr lang="en-US" sz="1800" dirty="0" smtClean="0">
              <a:solidFill>
                <a:srgbClr val="1C1D1E"/>
              </a:solidFill>
              <a:highlight>
                <a:srgbClr val="FFFFFF"/>
              </a:highlight>
            </a:endParaRPr>
          </a:p>
          <a:p>
            <a:pPr marL="0" lvl="0" indent="0" rtl="0">
              <a:spcBef>
                <a:spcPts val="0"/>
              </a:spcBef>
              <a:spcAft>
                <a:spcPts val="0"/>
              </a:spcAft>
              <a:buNone/>
            </a:pPr>
            <a:endParaRPr lang="en-US" sz="1800" dirty="0" smtClean="0">
              <a:solidFill>
                <a:srgbClr val="1C1D1E"/>
              </a:solidFill>
              <a:highlight>
                <a:srgbClr val="FFFFFF"/>
              </a:highlight>
            </a:endParaRPr>
          </a:p>
          <a:p>
            <a:pPr marL="0" lvl="0" indent="0" rtl="0">
              <a:spcBef>
                <a:spcPts val="0"/>
              </a:spcBef>
              <a:spcAft>
                <a:spcPts val="0"/>
              </a:spcAft>
              <a:buNone/>
            </a:pPr>
            <a:r>
              <a:rPr lang="en-US" sz="1800" dirty="0" smtClean="0">
                <a:solidFill>
                  <a:srgbClr val="1C1D1E"/>
                </a:solidFill>
                <a:highlight>
                  <a:srgbClr val="FFFFFF"/>
                </a:highlight>
              </a:rPr>
              <a:t>When examining network level metrics – the metrics itself (or e.g. difference between metrics when comparing more than 1 network) can be the test statistic.</a:t>
            </a:r>
            <a:endParaRPr lang="en-US" sz="1800" dirty="0">
              <a:solidFill>
                <a:srgbClr val="1C1D1E"/>
              </a:solidFill>
              <a:highlight>
                <a:srgbClr val="FFFFFF"/>
              </a:highligh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 name="Rectangle 1"/>
          <p:cNvSpPr/>
          <p:nvPr/>
        </p:nvSpPr>
        <p:spPr>
          <a:xfrm>
            <a:off x="381000" y="533400"/>
            <a:ext cx="10439400" cy="3016210"/>
          </a:xfrm>
          <a:prstGeom prst="rect">
            <a:avLst/>
          </a:prstGeom>
        </p:spPr>
        <p:txBody>
          <a:bodyPr wrap="square">
            <a:spAutoFit/>
          </a:bodyPr>
          <a:lstStyle/>
          <a:p>
            <a:pPr lvl="0"/>
            <a:endParaRPr lang="en-US" sz="2400" b="1" dirty="0">
              <a:solidFill>
                <a:srgbClr val="1C1D1E"/>
              </a:solidFill>
              <a:highlight>
                <a:srgbClr val="FFFFFF"/>
              </a:highlight>
            </a:endParaRPr>
          </a:p>
          <a:p>
            <a:pPr lvl="0"/>
            <a:r>
              <a:rPr lang="en-US" sz="2400" b="1" dirty="0" smtClean="0">
                <a:solidFill>
                  <a:srgbClr val="1C1D1E"/>
                </a:solidFill>
                <a:highlight>
                  <a:srgbClr val="FFFFFF"/>
                </a:highlight>
              </a:rPr>
              <a:t>How many randomizations are enough ?</a:t>
            </a:r>
          </a:p>
          <a:p>
            <a:pPr lvl="0"/>
            <a:endParaRPr lang="en-US" dirty="0" smtClean="0">
              <a:solidFill>
                <a:srgbClr val="1C1D1E"/>
              </a:solidFill>
              <a:highlight>
                <a:srgbClr val="FFFFFF"/>
              </a:highlight>
            </a:endParaRPr>
          </a:p>
          <a:p>
            <a:pPr lvl="0"/>
            <a:endParaRPr lang="en-US" dirty="0" smtClean="0">
              <a:solidFill>
                <a:srgbClr val="1C1D1E"/>
              </a:solidFill>
              <a:highlight>
                <a:srgbClr val="FFFFFF"/>
              </a:highlight>
            </a:endParaRPr>
          </a:p>
          <a:p>
            <a:pPr lvl="0"/>
            <a:endParaRPr lang="en-US" dirty="0" smtClean="0">
              <a:solidFill>
                <a:srgbClr val="1C1D1E"/>
              </a:solidFill>
              <a:highlight>
                <a:srgbClr val="FFFFFF"/>
              </a:highlight>
            </a:endParaRPr>
          </a:p>
          <a:p>
            <a:pPr lvl="0"/>
            <a:r>
              <a:rPr lang="en-US" sz="2000" dirty="0" smtClean="0">
                <a:solidFill>
                  <a:srgbClr val="1C1D1E"/>
                </a:solidFill>
                <a:highlight>
                  <a:srgbClr val="FFFFFF"/>
                </a:highlight>
              </a:rPr>
              <a:t>Generally, the more the better and a minimum of 1000.</a:t>
            </a:r>
          </a:p>
          <a:p>
            <a:pPr lvl="0"/>
            <a:endParaRPr lang="en-US" sz="2000" dirty="0">
              <a:solidFill>
                <a:srgbClr val="1C1D1E"/>
              </a:solidFill>
              <a:highlight>
                <a:srgbClr val="FFFFFF"/>
              </a:highlight>
            </a:endParaRPr>
          </a:p>
          <a:p>
            <a:pPr lvl="0"/>
            <a:r>
              <a:rPr lang="en-US" sz="2000" dirty="0" smtClean="0">
                <a:solidFill>
                  <a:srgbClr val="1C1D1E"/>
                </a:solidFill>
                <a:highlight>
                  <a:srgbClr val="FFFFFF"/>
                </a:highlight>
              </a:rPr>
              <a:t>However, best to run with different numbers of randomizations and observe when p-value becomes stabilized (i.e. little difference from run to run of N randomizations).</a:t>
            </a:r>
            <a:endParaRPr lang="en-US" sz="2000" dirty="0">
              <a:solidFill>
                <a:srgbClr val="1C1D1E"/>
              </a:solidFill>
              <a:highlight>
                <a:srgbClr val="FFFFFF"/>
              </a:highlight>
            </a:endParaRPr>
          </a:p>
          <a:p>
            <a:pPr lvl="0"/>
            <a:endParaRPr lang="en-US" sz="2000" dirty="0" smtClean="0">
              <a:solidFill>
                <a:srgbClr val="1C1D1E"/>
              </a:solidFill>
              <a:highlight>
                <a:srgbClr val="FFFFFF"/>
              </a:highligh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152400" y="152400"/>
            <a:ext cx="6634662" cy="6553195"/>
          </a:xfrm>
          <a:prstGeom prst="rect">
            <a:avLst/>
          </a:prstGeom>
          <a:noFill/>
          <a:ln>
            <a:noFill/>
          </a:ln>
        </p:spPr>
      </p:pic>
      <p:sp>
        <p:nvSpPr>
          <p:cNvPr id="202" name="Shape 202"/>
          <p:cNvSpPr txBox="1"/>
          <p:nvPr/>
        </p:nvSpPr>
        <p:spPr>
          <a:xfrm>
            <a:off x="7455624" y="2057400"/>
            <a:ext cx="3898175" cy="360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solidFill>
                  <a:srgbClr val="1C1D1E"/>
                </a:solidFill>
                <a:highlight>
                  <a:srgbClr val="FFFFFF"/>
                </a:highlight>
              </a:rPr>
              <a:t>Simulated data demonstrating that pre‐network data permutation tests avoid type II errors in hypothesis testing. (a) A dataset is simulated such that females have a higher weighted degree (strength) than males. (b) After removing a random 20% of data from females, the observed data suggest no difference in weighted degree between the sexes. (c) A pre‐network data permutation test </a:t>
            </a:r>
            <a:r>
              <a:rPr lang="en-US" sz="1200" dirty="0" smtClean="0">
                <a:solidFill>
                  <a:srgbClr val="1C1D1E"/>
                </a:solidFill>
                <a:highlight>
                  <a:srgbClr val="FFFFFF"/>
                </a:highlight>
              </a:rPr>
              <a:t>correctly </a:t>
            </a:r>
            <a:r>
              <a:rPr lang="en-US" sz="1200" dirty="0">
                <a:solidFill>
                  <a:srgbClr val="1C1D1E"/>
                </a:solidFill>
                <a:highlight>
                  <a:srgbClr val="FFFFFF"/>
                </a:highlight>
              </a:rPr>
              <a:t>identifies that the observed coefficient's value (red vertical line) is significantly smaller than that expected by chance (the black histogram). (d) By contrast, a node permutation test </a:t>
            </a:r>
            <a:r>
              <a:rPr lang="en-US" sz="1200" dirty="0" smtClean="0">
                <a:solidFill>
                  <a:srgbClr val="1C1D1E"/>
                </a:solidFill>
                <a:highlight>
                  <a:srgbClr val="FFFFFF"/>
                </a:highlight>
              </a:rPr>
              <a:t>does </a:t>
            </a:r>
            <a:r>
              <a:rPr lang="en-US" sz="1200" dirty="0">
                <a:solidFill>
                  <a:srgbClr val="1C1D1E"/>
                </a:solidFill>
                <a:highlight>
                  <a:srgbClr val="FFFFFF"/>
                </a:highlight>
              </a:rPr>
              <a:t>not return the correct result. Both null models used 1000 permutations.</a:t>
            </a:r>
            <a:endParaRPr sz="1800" dirty="0"/>
          </a:p>
        </p:txBody>
      </p:sp>
      <p:sp>
        <p:nvSpPr>
          <p:cNvPr id="2" name="TextBox 1"/>
          <p:cNvSpPr txBox="1"/>
          <p:nvPr/>
        </p:nvSpPr>
        <p:spPr>
          <a:xfrm>
            <a:off x="8458200" y="6019800"/>
            <a:ext cx="2214068" cy="307777"/>
          </a:xfrm>
          <a:prstGeom prst="rect">
            <a:avLst/>
          </a:prstGeom>
          <a:noFill/>
        </p:spPr>
        <p:txBody>
          <a:bodyPr wrap="none" rtlCol="0">
            <a:spAutoFit/>
          </a:bodyPr>
          <a:lstStyle/>
          <a:p>
            <a:r>
              <a:rPr lang="en-US" smtClean="0"/>
              <a:t>Farine &amp; Whitehead 2015</a:t>
            </a:r>
            <a:endParaRPr lang="en-US" dirty="0"/>
          </a:p>
        </p:txBody>
      </p:sp>
      <p:sp>
        <p:nvSpPr>
          <p:cNvPr id="3" name="TextBox 2"/>
          <p:cNvSpPr txBox="1"/>
          <p:nvPr/>
        </p:nvSpPr>
        <p:spPr>
          <a:xfrm>
            <a:off x="7162800" y="304800"/>
            <a:ext cx="4648200" cy="838200"/>
          </a:xfrm>
          <a:prstGeom prst="rect">
            <a:avLst/>
          </a:prstGeom>
          <a:noFill/>
        </p:spPr>
        <p:txBody>
          <a:bodyPr wrap="square" rtlCol="0">
            <a:spAutoFit/>
          </a:bodyPr>
          <a:lstStyle/>
          <a:p>
            <a:r>
              <a:rPr lang="en-US" sz="2400" dirty="0" smtClean="0"/>
              <a:t>Data-stream (pre-network) vs Node-based Permutations</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152400" y="152400"/>
            <a:ext cx="11887200" cy="3982882"/>
          </a:xfrm>
          <a:prstGeom prst="rect">
            <a:avLst/>
          </a:prstGeom>
          <a:noFill/>
          <a:ln>
            <a:noFill/>
          </a:ln>
        </p:spPr>
      </p:pic>
      <p:sp>
        <p:nvSpPr>
          <p:cNvPr id="208" name="Shape 208"/>
          <p:cNvSpPr txBox="1"/>
          <p:nvPr/>
        </p:nvSpPr>
        <p:spPr>
          <a:xfrm>
            <a:off x="152400" y="4232375"/>
            <a:ext cx="118872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t>Example of a node permutation. Data are generated </a:t>
            </a:r>
            <a:r>
              <a:rPr lang="en-US" dirty="0" smtClean="0"/>
              <a:t>to </a:t>
            </a:r>
            <a:r>
              <a:rPr lang="en-US" dirty="0"/>
              <a:t>create a social network (left), but where 20% of female observations are removed. In each permutation (n = 1000), all the node labels in the original network (red = female, blue = male) are randomly re‐allocated to new nodes, but the network is kept the same. The same model (Weighted degree ~ Sex) is run for each of the permuted networks, which in this case fails to detect a significant effect (see Fig. 3).</a:t>
            </a:r>
            <a:endParaRPr dirty="0"/>
          </a:p>
        </p:txBody>
      </p:sp>
      <p:sp>
        <p:nvSpPr>
          <p:cNvPr id="4" name="TextBox 3"/>
          <p:cNvSpPr txBox="1"/>
          <p:nvPr/>
        </p:nvSpPr>
        <p:spPr>
          <a:xfrm>
            <a:off x="8987332" y="6321623"/>
            <a:ext cx="2214068" cy="307777"/>
          </a:xfrm>
          <a:prstGeom prst="rect">
            <a:avLst/>
          </a:prstGeom>
          <a:noFill/>
        </p:spPr>
        <p:txBody>
          <a:bodyPr wrap="none" rtlCol="0">
            <a:spAutoFit/>
          </a:bodyPr>
          <a:lstStyle/>
          <a:p>
            <a:r>
              <a:rPr lang="en-US" smtClean="0"/>
              <a:t>Farine &amp; Whitehead 2015</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152400" y="152400"/>
            <a:ext cx="11887200" cy="3988468"/>
          </a:xfrm>
          <a:prstGeom prst="rect">
            <a:avLst/>
          </a:prstGeom>
          <a:noFill/>
          <a:ln>
            <a:noFill/>
          </a:ln>
        </p:spPr>
      </p:pic>
      <p:sp>
        <p:nvSpPr>
          <p:cNvPr id="219" name="Shape 219"/>
          <p:cNvSpPr txBox="1"/>
          <p:nvPr/>
        </p:nvSpPr>
        <p:spPr>
          <a:xfrm>
            <a:off x="0" y="4585075"/>
            <a:ext cx="12119100" cy="2165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050" dirty="0">
                <a:solidFill>
                  <a:srgbClr val="1C1D1E"/>
                </a:solidFill>
                <a:highlight>
                  <a:srgbClr val="FFFFFF"/>
                </a:highlight>
              </a:rPr>
              <a:t>Example of a pre‐network data permutation. </a:t>
            </a:r>
            <a:r>
              <a:rPr lang="en-US" sz="1050" dirty="0" smtClean="0">
                <a:solidFill>
                  <a:srgbClr val="1C1D1E"/>
                </a:solidFill>
                <a:highlight>
                  <a:srgbClr val="FFFFFF"/>
                </a:highlight>
              </a:rPr>
              <a:t>Observations </a:t>
            </a:r>
            <a:r>
              <a:rPr lang="en-US" sz="1050" dirty="0">
                <a:solidFill>
                  <a:srgbClr val="1C1D1E"/>
                </a:solidFill>
                <a:highlight>
                  <a:srgbClr val="FFFFFF"/>
                </a:highlight>
              </a:rPr>
              <a:t>of two individuals are swapped between groups, thus in this case only slightly changing the edge structure in the social network with each permutation. Because the swaps are performed incrementally, the network after 1 permutation is very similar to the original network, and thus the coefficient does not change much. However, after many swaps, the coefficient of the model on the permuted networks becomes increasingly different from the coefficient estimated from the observed data, with the final result that females in the observed data have a significantly higher degree relative to males than expected. Note that in this case, the ‘random’ coefficient values </a:t>
            </a:r>
            <a:r>
              <a:rPr lang="en-US" sz="1050" dirty="0" err="1">
                <a:solidFill>
                  <a:srgbClr val="1C1D1E"/>
                </a:solidFill>
                <a:highlight>
                  <a:srgbClr val="FFFFFF"/>
                </a:highlight>
              </a:rPr>
              <a:t>stabilised</a:t>
            </a:r>
            <a:r>
              <a:rPr lang="en-US" sz="1050" dirty="0">
                <a:solidFill>
                  <a:srgbClr val="1C1D1E"/>
                </a:solidFill>
                <a:highlight>
                  <a:srgbClr val="FFFFFF"/>
                </a:highlight>
              </a:rPr>
              <a:t> between values of 0·8 and 1·0, thus providing evidence that a bias is present in the observation data.</a:t>
            </a:r>
            <a:endParaRPr dirty="0"/>
          </a:p>
        </p:txBody>
      </p:sp>
      <p:sp>
        <p:nvSpPr>
          <p:cNvPr id="4" name="TextBox 3"/>
          <p:cNvSpPr txBox="1"/>
          <p:nvPr/>
        </p:nvSpPr>
        <p:spPr>
          <a:xfrm>
            <a:off x="8758732" y="6397823"/>
            <a:ext cx="2214068" cy="307777"/>
          </a:xfrm>
          <a:prstGeom prst="rect">
            <a:avLst/>
          </a:prstGeom>
          <a:noFill/>
        </p:spPr>
        <p:txBody>
          <a:bodyPr wrap="none" rtlCol="0">
            <a:spAutoFit/>
          </a:bodyPr>
          <a:lstStyle/>
          <a:p>
            <a:r>
              <a:rPr lang="en-US" smtClean="0"/>
              <a:t>Farine &amp; Whitehead 2015</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p:nvPr/>
        </p:nvSpPr>
        <p:spPr>
          <a:xfrm>
            <a:off x="381000" y="-1219200"/>
            <a:ext cx="9543600" cy="6172200"/>
          </a:xfrm>
          <a:prstGeom prst="rect">
            <a:avLst/>
          </a:prstGeom>
          <a:noFill/>
          <a:ln>
            <a:noFill/>
          </a:ln>
        </p:spPr>
        <p:txBody>
          <a:bodyPr spcFirstLastPara="1" wrap="square" lIns="91425" tIns="91425" rIns="91425" bIns="91425" anchor="ctr" anchorCtr="0">
            <a:noAutofit/>
          </a:bodyPr>
          <a:lstStyle/>
          <a:p>
            <a:pPr marL="0" lvl="0" indent="0" rtl="0">
              <a:lnSpc>
                <a:spcPct val="163636"/>
              </a:lnSpc>
              <a:spcBef>
                <a:spcPts val="0"/>
              </a:spcBef>
              <a:spcAft>
                <a:spcPts val="0"/>
              </a:spcAft>
              <a:buNone/>
            </a:pPr>
            <a:r>
              <a:rPr lang="en-US" sz="2800" b="1" dirty="0" smtClean="0">
                <a:solidFill>
                  <a:srgbClr val="1C1D1E"/>
                </a:solidFill>
              </a:rPr>
              <a:t>Edge permutations.</a:t>
            </a:r>
          </a:p>
          <a:p>
            <a:pPr marL="0" lvl="0" indent="0" rtl="0">
              <a:lnSpc>
                <a:spcPct val="163636"/>
              </a:lnSpc>
              <a:spcBef>
                <a:spcPts val="0"/>
              </a:spcBef>
              <a:spcAft>
                <a:spcPts val="0"/>
              </a:spcAft>
              <a:buNone/>
            </a:pPr>
            <a:endParaRPr lang="en-US" sz="1600" dirty="0" smtClean="0">
              <a:solidFill>
                <a:srgbClr val="1C1D1E"/>
              </a:solidFill>
            </a:endParaRPr>
          </a:p>
          <a:p>
            <a:pPr marL="0" lvl="0" indent="0" rtl="0">
              <a:lnSpc>
                <a:spcPct val="163636"/>
              </a:lnSpc>
              <a:spcBef>
                <a:spcPts val="0"/>
              </a:spcBef>
              <a:spcAft>
                <a:spcPts val="0"/>
              </a:spcAft>
              <a:buNone/>
            </a:pPr>
            <a:r>
              <a:rPr lang="en-US" sz="1600" dirty="0" smtClean="0">
                <a:solidFill>
                  <a:srgbClr val="1C1D1E"/>
                </a:solidFill>
              </a:rPr>
              <a:t>It is also possible to generate null models via edge permutations – e.g. randomizing edge  attributes between edges in a network.</a:t>
            </a:r>
          </a:p>
          <a:p>
            <a:pPr marL="0" lvl="0" indent="0" rtl="0">
              <a:lnSpc>
                <a:spcPct val="163636"/>
              </a:lnSpc>
              <a:spcBef>
                <a:spcPts val="0"/>
              </a:spcBef>
              <a:spcAft>
                <a:spcPts val="0"/>
              </a:spcAft>
              <a:buNone/>
            </a:pPr>
            <a:endParaRPr lang="en-US" sz="1600" dirty="0">
              <a:solidFill>
                <a:srgbClr val="1C1D1E"/>
              </a:solidFill>
            </a:endParaRPr>
          </a:p>
          <a:p>
            <a:pPr marL="0" lvl="0" indent="0" rtl="0">
              <a:lnSpc>
                <a:spcPct val="163636"/>
              </a:lnSpc>
              <a:spcBef>
                <a:spcPts val="0"/>
              </a:spcBef>
              <a:spcAft>
                <a:spcPts val="0"/>
              </a:spcAft>
              <a:buNone/>
            </a:pPr>
            <a:r>
              <a:rPr lang="en-US" sz="1600" dirty="0" smtClean="0">
                <a:solidFill>
                  <a:srgbClr val="1C1D1E"/>
                </a:solidFill>
              </a:rPr>
              <a:t>Although possible, this type of model is not common.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 name="TextBox 1"/>
          <p:cNvSpPr txBox="1"/>
          <p:nvPr/>
        </p:nvSpPr>
        <p:spPr>
          <a:xfrm>
            <a:off x="1752600" y="1758792"/>
            <a:ext cx="8000908" cy="1107996"/>
          </a:xfrm>
          <a:prstGeom prst="rect">
            <a:avLst/>
          </a:prstGeom>
          <a:noFill/>
        </p:spPr>
        <p:txBody>
          <a:bodyPr wrap="none" rtlCol="0">
            <a:spAutoFit/>
          </a:bodyPr>
          <a:lstStyle/>
          <a:p>
            <a:r>
              <a:rPr lang="en-US" sz="6600" b="1" dirty="0" smtClean="0"/>
              <a:t>Hypothesis Testing</a:t>
            </a:r>
            <a:endParaRPr lang="en-US" sz="6600" b="1" dirty="0"/>
          </a:p>
        </p:txBody>
      </p:sp>
    </p:spTree>
    <p:extLst>
      <p:ext uri="{BB962C8B-B14F-4D97-AF65-F5344CB8AC3E}">
        <p14:creationId xmlns:p14="http://schemas.microsoft.com/office/powerpoint/2010/main" val="2490537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Rectangle 1"/>
          <p:cNvSpPr/>
          <p:nvPr/>
        </p:nvSpPr>
        <p:spPr>
          <a:xfrm>
            <a:off x="381000" y="609600"/>
            <a:ext cx="9144000" cy="3293209"/>
          </a:xfrm>
          <a:prstGeom prst="rect">
            <a:avLst/>
          </a:prstGeom>
        </p:spPr>
        <p:txBody>
          <a:bodyPr wrap="square">
            <a:spAutoFit/>
          </a:bodyPr>
          <a:lstStyle/>
          <a:p>
            <a:pPr lvl="0"/>
            <a:r>
              <a:rPr lang="en-US" sz="2800" b="1" dirty="0"/>
              <a:t>Test for preferred associations</a:t>
            </a:r>
          </a:p>
          <a:p>
            <a:pPr lvl="0"/>
            <a:endParaRPr lang="en-US" sz="1800" dirty="0"/>
          </a:p>
          <a:p>
            <a:pPr lvl="0"/>
            <a:endParaRPr lang="en-US" sz="1800" dirty="0"/>
          </a:p>
          <a:p>
            <a:pPr lvl="0"/>
            <a:r>
              <a:rPr lang="en-US" sz="1800" dirty="0"/>
              <a:t>(Whitehead et al 2005)</a:t>
            </a:r>
          </a:p>
          <a:p>
            <a:pPr lvl="0"/>
            <a:endParaRPr lang="en-US" sz="1800" dirty="0"/>
          </a:p>
          <a:p>
            <a:pPr marL="285750" lvl="0" indent="-285750">
              <a:buFontTx/>
              <a:buChar char="-"/>
            </a:pPr>
            <a:r>
              <a:rPr lang="en-US" sz="1800" dirty="0"/>
              <a:t>Take the coefficient of variation (CV) of association indices of a matrix. </a:t>
            </a:r>
          </a:p>
          <a:p>
            <a:pPr marL="285750" lvl="0" indent="-285750">
              <a:buFontTx/>
              <a:buChar char="-"/>
            </a:pPr>
            <a:endParaRPr lang="en-US" sz="1800" dirty="0"/>
          </a:p>
          <a:p>
            <a:pPr marL="285750" lvl="0" indent="-285750">
              <a:buFontTx/>
              <a:buChar char="-"/>
            </a:pPr>
            <a:r>
              <a:rPr lang="en-US" sz="1800" dirty="0"/>
              <a:t>If the network contains more preferred/avoided relationships than expected at random, then the CV of the observed network should be much smaller than the CV of randomized networks.</a:t>
            </a:r>
          </a:p>
          <a:p>
            <a:pPr marL="285750" lvl="0" indent="-285750">
              <a:buFontTx/>
              <a:buChar char="-"/>
            </a:pPr>
            <a:endParaRPr lang="en-US" sz="1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p:nvPr/>
        </p:nvSpPr>
        <p:spPr>
          <a:xfrm>
            <a:off x="304800" y="533400"/>
            <a:ext cx="8957400" cy="4152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b="1" dirty="0" smtClean="0"/>
              <a:t>Using network metrics with lm, </a:t>
            </a:r>
            <a:r>
              <a:rPr lang="en-US" sz="2400" b="1" dirty="0" err="1" smtClean="0"/>
              <a:t>glm</a:t>
            </a:r>
            <a:r>
              <a:rPr lang="en-US" sz="2400" b="1" dirty="0" smtClean="0"/>
              <a:t>, </a:t>
            </a:r>
            <a:r>
              <a:rPr lang="en-US" sz="2400" b="1" dirty="0" err="1" smtClean="0"/>
              <a:t>glmm</a:t>
            </a:r>
            <a:r>
              <a:rPr lang="en-US" sz="2400" b="1" dirty="0" smtClean="0"/>
              <a:t> etc.</a:t>
            </a:r>
          </a:p>
          <a:p>
            <a:pPr marL="0" lvl="0" indent="0">
              <a:spcBef>
                <a:spcPts val="0"/>
              </a:spcBef>
              <a:spcAft>
                <a:spcPts val="0"/>
              </a:spcAft>
              <a:buNone/>
            </a:pPr>
            <a:endParaRPr lang="en-US" sz="1800" dirty="0"/>
          </a:p>
          <a:p>
            <a:pPr marL="0" lvl="0" indent="0">
              <a:spcBef>
                <a:spcPts val="0"/>
              </a:spcBef>
              <a:spcAft>
                <a:spcPts val="0"/>
              </a:spcAft>
              <a:buNone/>
            </a:pPr>
            <a:endParaRPr lang="en-US" sz="1800" dirty="0" smtClean="0"/>
          </a:p>
          <a:p>
            <a:pPr marL="0" lvl="0" indent="0">
              <a:spcBef>
                <a:spcPts val="0"/>
              </a:spcBef>
              <a:spcAft>
                <a:spcPts val="0"/>
              </a:spcAft>
              <a:buNone/>
            </a:pPr>
            <a:r>
              <a:rPr lang="en-US" sz="1800" dirty="0" smtClean="0"/>
              <a:t>Network data can easily be used as IV or DV in linear, generalized linear and mixed-effect models.  In conjunction with randomizations, confidence intervals for observed test-statistics (coefficients) can be generated as can p-values.</a:t>
            </a:r>
            <a:endParaRPr lang="en-US" sz="1800" dirty="0"/>
          </a:p>
          <a:p>
            <a:pPr marL="0" lvl="0" indent="0">
              <a:spcBef>
                <a:spcPts val="0"/>
              </a:spcBef>
              <a:spcAft>
                <a:spcPts val="0"/>
              </a:spcAft>
              <a:buNone/>
            </a:pPr>
            <a:endParaRPr lang="en-US"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4495800" y="1447800"/>
            <a:ext cx="5181600"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charset="0"/>
                <a:cs typeface="Arial" charset="0"/>
              </a:defRPr>
            </a:lvl1pPr>
            <a:lvl2pPr marL="457200" fontAlgn="base">
              <a:spcBef>
                <a:spcPct val="0"/>
              </a:spcBef>
              <a:spcAft>
                <a:spcPct val="0"/>
              </a:spcAft>
              <a:defRPr>
                <a:solidFill>
                  <a:schemeClr val="tx1"/>
                </a:solidFill>
                <a:latin typeface="Arial" charset="0"/>
                <a:cs typeface="Arial" charset="0"/>
              </a:defRPr>
            </a:lvl2pPr>
            <a:lvl3pPr marL="914400" fontAlgn="base">
              <a:spcBef>
                <a:spcPct val="0"/>
              </a:spcBef>
              <a:spcAft>
                <a:spcPct val="0"/>
              </a:spcAft>
              <a:defRPr>
                <a:solidFill>
                  <a:schemeClr val="tx1"/>
                </a:solidFill>
                <a:latin typeface="Arial" charset="0"/>
                <a:cs typeface="Arial" charset="0"/>
              </a:defRPr>
            </a:lvl3pPr>
            <a:lvl4pPr marL="1371600" fontAlgn="base">
              <a:spcBef>
                <a:spcPct val="0"/>
              </a:spcBef>
              <a:spcAft>
                <a:spcPct val="0"/>
              </a:spcAft>
              <a:defRPr>
                <a:solidFill>
                  <a:schemeClr val="tx1"/>
                </a:solidFill>
                <a:latin typeface="Arial" charset="0"/>
                <a:cs typeface="Arial" charset="0"/>
              </a:defRPr>
            </a:lvl4pPr>
            <a:lvl5pPr marL="1828800" fontAlgn="base">
              <a:spcBef>
                <a:spcPct val="0"/>
              </a:spcBef>
              <a:spcAft>
                <a:spcPct val="0"/>
              </a:spcAft>
              <a:defRPr>
                <a:solidFill>
                  <a:schemeClr val="tx1"/>
                </a:solidFill>
                <a:latin typeface="Arial" charset="0"/>
                <a:cs typeface="Arial" charset="0"/>
              </a:defRPr>
            </a:lvl5pPr>
            <a:lvl6pPr marL="2286000" fontAlgn="base">
              <a:spcBef>
                <a:spcPct val="0"/>
              </a:spcBef>
              <a:spcAft>
                <a:spcPct val="0"/>
              </a:spcAft>
              <a:defRPr>
                <a:solidFill>
                  <a:schemeClr val="tx1"/>
                </a:solidFill>
                <a:latin typeface="Arial" charset="0"/>
                <a:cs typeface="Arial" charset="0"/>
              </a:defRPr>
            </a:lvl6pPr>
            <a:lvl7pPr marL="2743200" fontAlgn="base">
              <a:spcBef>
                <a:spcPct val="0"/>
              </a:spcBef>
              <a:spcAft>
                <a:spcPct val="0"/>
              </a:spcAft>
              <a:defRPr>
                <a:solidFill>
                  <a:schemeClr val="tx1"/>
                </a:solidFill>
                <a:latin typeface="Arial" charset="0"/>
                <a:cs typeface="Arial" charset="0"/>
              </a:defRPr>
            </a:lvl7pPr>
            <a:lvl8pPr marL="3200400" fontAlgn="base">
              <a:spcBef>
                <a:spcPct val="0"/>
              </a:spcBef>
              <a:spcAft>
                <a:spcPct val="0"/>
              </a:spcAft>
              <a:defRPr>
                <a:solidFill>
                  <a:schemeClr val="tx1"/>
                </a:solidFill>
                <a:latin typeface="Arial" charset="0"/>
                <a:cs typeface="Arial" charset="0"/>
              </a:defRPr>
            </a:lvl8pPr>
            <a:lvl9pPr marL="3657600" fontAlgn="base">
              <a:spcBef>
                <a:spcPct val="0"/>
              </a:spcBef>
              <a:spcAft>
                <a:spcPct val="0"/>
              </a:spcAft>
              <a:defRPr>
                <a:solidFill>
                  <a:schemeClr val="tx1"/>
                </a:solidFill>
                <a:latin typeface="Arial" charset="0"/>
                <a:cs typeface="Arial" charset="0"/>
              </a:defRPr>
            </a:lvl9pPr>
          </a:lstStyle>
          <a:p>
            <a:pPr marL="285750" indent="-285750">
              <a:buClrTx/>
              <a:buFontTx/>
              <a:buChar char="-"/>
            </a:pPr>
            <a:r>
              <a:rPr lang="en-US" sz="2000" dirty="0" smtClean="0"/>
              <a:t>Modularity is used as a measure of goodness-of-fit  for community detection</a:t>
            </a:r>
          </a:p>
          <a:p>
            <a:pPr marL="285750" indent="-285750">
              <a:buClrTx/>
              <a:buFontTx/>
              <a:buChar char="-"/>
            </a:pPr>
            <a:endParaRPr lang="en-US" sz="2000" dirty="0"/>
          </a:p>
          <a:p>
            <a:pPr marL="285750" indent="-285750">
              <a:buClrTx/>
              <a:buFontTx/>
              <a:buChar char="-"/>
            </a:pPr>
            <a:r>
              <a:rPr lang="en-US" altLang="en-US" sz="2000" dirty="0"/>
              <a:t>Modularity </a:t>
            </a:r>
            <a:r>
              <a:rPr lang="en-US" altLang="en-US" sz="2000" dirty="0" smtClean="0"/>
              <a:t>= the proportion of edges </a:t>
            </a:r>
            <a:r>
              <a:rPr lang="en-US" altLang="en-US" sz="2000" dirty="0"/>
              <a:t>that </a:t>
            </a:r>
            <a:r>
              <a:rPr lang="en-US" altLang="en-US" sz="2000" dirty="0" smtClean="0"/>
              <a:t>occur within communities minus </a:t>
            </a:r>
            <a:r>
              <a:rPr lang="en-US" altLang="en-US" sz="2000" dirty="0"/>
              <a:t>the expected </a:t>
            </a:r>
            <a:r>
              <a:rPr lang="en-US" altLang="en-US" sz="2000" dirty="0" smtClean="0"/>
              <a:t>proportion of edges if they were randomly distributed.</a:t>
            </a:r>
          </a:p>
          <a:p>
            <a:pPr marL="285750" indent="-285750">
              <a:buClrTx/>
              <a:buFontTx/>
              <a:buChar char="-"/>
            </a:pPr>
            <a:endParaRPr lang="en-US" sz="2000" dirty="0"/>
          </a:p>
          <a:p>
            <a:pPr marL="285750" indent="-285750">
              <a:buClrTx/>
              <a:buFontTx/>
              <a:buChar char="-"/>
            </a:pPr>
            <a:r>
              <a:rPr lang="en-US" sz="2000" dirty="0" smtClean="0"/>
              <a:t>Modularity ranges between -1 &amp; +1</a:t>
            </a:r>
          </a:p>
          <a:p>
            <a:pPr marL="285750" indent="-285750">
              <a:buClrTx/>
              <a:buFontTx/>
              <a:buChar char="-"/>
            </a:pPr>
            <a:endParaRPr lang="en-US" sz="2000" dirty="0" smtClean="0"/>
          </a:p>
          <a:p>
            <a:pPr marL="285750" indent="-285750">
              <a:buClrTx/>
              <a:buFontTx/>
              <a:buChar char="-"/>
            </a:pPr>
            <a:r>
              <a:rPr lang="en-US" sz="2000" dirty="0" smtClean="0"/>
              <a:t>Networks </a:t>
            </a:r>
            <a:r>
              <a:rPr lang="en-US" sz="2000" dirty="0"/>
              <a:t>with high modularity </a:t>
            </a:r>
            <a:r>
              <a:rPr lang="en-US" sz="2000" dirty="0" smtClean="0"/>
              <a:t>have dense </a:t>
            </a:r>
            <a:r>
              <a:rPr lang="en-US" sz="2000" dirty="0"/>
              <a:t>connections </a:t>
            </a:r>
            <a:r>
              <a:rPr lang="en-US" sz="2000" dirty="0" smtClean="0"/>
              <a:t>within and  </a:t>
            </a:r>
            <a:r>
              <a:rPr lang="en-US" sz="2000" dirty="0"/>
              <a:t>sparse connections between </a:t>
            </a:r>
            <a:r>
              <a:rPr lang="en-US" sz="2000" dirty="0" smtClean="0"/>
              <a:t>communities.</a:t>
            </a:r>
          </a:p>
          <a:p>
            <a:pPr marL="285750" indent="-285750">
              <a:buClrTx/>
              <a:buFontTx/>
              <a:buChar char="-"/>
            </a:pPr>
            <a:endParaRPr kumimoji="0" lang="en-US" altLang="en-US" sz="2000" b="0" i="0" u="none" strike="noStrike" cap="none" normalizeH="0" baseline="0" dirty="0">
              <a:ln>
                <a:noFill/>
              </a:ln>
              <a:effectLst/>
            </a:endParaRPr>
          </a:p>
        </p:txBody>
      </p:sp>
      <p:sp>
        <p:nvSpPr>
          <p:cNvPr id="5" name="AutoShape 3" descr="[-1,1]"/>
          <p:cNvSpPr>
            <a:spLocks noChangeAspect="1" noChangeArrowheads="1"/>
          </p:cNvSpPr>
          <p:nvPr/>
        </p:nvSpPr>
        <p:spPr bwMode="auto">
          <a:xfrm>
            <a:off x="10128250" y="-2206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457200" y="228600"/>
            <a:ext cx="2074607" cy="584775"/>
          </a:xfrm>
          <a:prstGeom prst="rect">
            <a:avLst/>
          </a:prstGeom>
          <a:noFill/>
        </p:spPr>
        <p:txBody>
          <a:bodyPr wrap="none" rtlCol="0">
            <a:spAutoFit/>
          </a:bodyPr>
          <a:lstStyle/>
          <a:p>
            <a:r>
              <a:rPr lang="en-US" sz="3200" dirty="0" smtClean="0"/>
              <a:t>Modularity</a:t>
            </a:r>
            <a:endParaRPr lang="en-US" sz="3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84158"/>
            <a:ext cx="3667637" cy="3858163"/>
          </a:xfrm>
          <a:prstGeom prst="rect">
            <a:avLst/>
          </a:prstGeom>
        </p:spPr>
      </p:pic>
    </p:spTree>
    <p:extLst>
      <p:ext uri="{BB962C8B-B14F-4D97-AF65-F5344CB8AC3E}">
        <p14:creationId xmlns:p14="http://schemas.microsoft.com/office/powerpoint/2010/main" val="24674433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609600" y="290286"/>
            <a:ext cx="7696200" cy="6241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What kind of hypotheses might we be studying ?</a:t>
            </a:r>
            <a:endParaRPr sz="2800" b="1" dirty="0">
              <a:solidFill>
                <a:schemeClr val="dk1"/>
              </a:solidFill>
              <a:latin typeface="Calibri"/>
              <a:ea typeface="Calibri"/>
              <a:cs typeface="Calibri"/>
              <a:sym typeface="Calibri"/>
            </a:endParaRPr>
          </a:p>
        </p:txBody>
      </p:sp>
      <p:sp>
        <p:nvSpPr>
          <p:cNvPr id="488" name="Shape 488"/>
          <p:cNvSpPr txBox="1"/>
          <p:nvPr/>
        </p:nvSpPr>
        <p:spPr>
          <a:xfrm>
            <a:off x="4238171" y="1295400"/>
            <a:ext cx="7344229" cy="52650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2400" b="1" u="sng" dirty="0" smtClean="0">
                <a:solidFill>
                  <a:schemeClr val="dk1"/>
                </a:solidFill>
                <a:latin typeface="Calibri"/>
                <a:ea typeface="Calibri"/>
                <a:cs typeface="Calibri"/>
                <a:sym typeface="Calibri"/>
              </a:rPr>
              <a:t>Node (Monadic) </a:t>
            </a:r>
            <a:r>
              <a:rPr lang="en-US" sz="2400" b="1" u="sng" dirty="0">
                <a:solidFill>
                  <a:schemeClr val="dk1"/>
                </a:solidFill>
                <a:latin typeface="Calibri"/>
                <a:ea typeface="Calibri"/>
                <a:cs typeface="Calibri"/>
                <a:sym typeface="Calibri"/>
              </a:rPr>
              <a:t>x</a:t>
            </a:r>
            <a:r>
              <a:rPr lang="en-US" sz="2400" b="1" u="sng" dirty="0" smtClean="0">
                <a:solidFill>
                  <a:schemeClr val="dk1"/>
                </a:solidFill>
                <a:latin typeface="Calibri"/>
                <a:ea typeface="Calibri"/>
                <a:cs typeface="Calibri"/>
                <a:sym typeface="Calibri"/>
              </a:rPr>
              <a:t> </a:t>
            </a:r>
            <a:r>
              <a:rPr lang="en-US" sz="2400" b="1" u="sng" dirty="0">
                <a:solidFill>
                  <a:schemeClr val="dk1"/>
                </a:solidFill>
                <a:latin typeface="Calibri"/>
                <a:ea typeface="Calibri"/>
                <a:cs typeface="Calibri"/>
                <a:sym typeface="Calibri"/>
              </a:rPr>
              <a:t>Dyadic Hypotheses</a:t>
            </a:r>
            <a:endParaRPr sz="1800" b="1" u="sng" dirty="0"/>
          </a:p>
          <a:p>
            <a:pPr marL="0" marR="0" lvl="0" indent="0" algn="l" rtl="0">
              <a:spcBef>
                <a:spcPts val="0"/>
              </a:spcBef>
              <a:spcAft>
                <a:spcPts val="0"/>
              </a:spcAft>
              <a:buNone/>
            </a:pPr>
            <a:endParaRPr lang="en-US" sz="2400" dirty="0" smtClean="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smtClean="0">
                <a:solidFill>
                  <a:schemeClr val="dk1"/>
                </a:solidFill>
                <a:latin typeface="Calibri"/>
                <a:ea typeface="Calibri"/>
                <a:cs typeface="Calibri"/>
                <a:sym typeface="Calibri"/>
              </a:rPr>
              <a:t>e.g</a:t>
            </a:r>
            <a:r>
              <a:rPr lang="en-US" sz="2400" dirty="0">
                <a:solidFill>
                  <a:schemeClr val="dk1"/>
                </a:solidFill>
                <a:latin typeface="Calibri"/>
                <a:ea typeface="Calibri"/>
                <a:cs typeface="Calibri"/>
                <a:sym typeface="Calibri"/>
              </a:rPr>
              <a:t>. does gender in a network affect who is friends with whom</a:t>
            </a:r>
            <a:r>
              <a:rPr lang="en-US" sz="2400" dirty="0" smtClean="0">
                <a:solidFill>
                  <a:schemeClr val="dk1"/>
                </a:solidFill>
                <a:latin typeface="Calibri"/>
                <a:ea typeface="Calibri"/>
                <a:cs typeface="Calibri"/>
                <a:sym typeface="Calibri"/>
              </a:rPr>
              <a:t>?</a:t>
            </a:r>
          </a:p>
          <a:p>
            <a:pPr marL="0" marR="0" lvl="0" indent="0" algn="l" rtl="0">
              <a:spcBef>
                <a:spcPts val="0"/>
              </a:spcBef>
              <a:spcAft>
                <a:spcPts val="0"/>
              </a:spcAft>
              <a:buNone/>
            </a:pPr>
            <a:endParaRPr sz="1800"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e.g. are individual’s attitudes affected by whom they interact with ?</a:t>
            </a:r>
            <a:endParaRPr sz="1800" dirty="0"/>
          </a:p>
          <a:p>
            <a:pPr marL="0" marR="0" lvl="0" indent="0" algn="l" rtl="0">
              <a:spcBef>
                <a:spcPts val="0"/>
              </a:spcBef>
              <a:spcAft>
                <a:spcPts val="0"/>
              </a:spcAft>
              <a:buNone/>
            </a:pPr>
            <a:endParaRPr lang="en-US" sz="2400" dirty="0" smtClean="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smtClean="0">
                <a:solidFill>
                  <a:schemeClr val="dk1"/>
                </a:solidFill>
                <a:latin typeface="Calibri"/>
                <a:ea typeface="Calibri"/>
                <a:cs typeface="Calibri"/>
                <a:sym typeface="Calibri"/>
              </a:rPr>
              <a:t>Note: In </a:t>
            </a:r>
            <a:r>
              <a:rPr lang="en-US" sz="2400" dirty="0">
                <a:solidFill>
                  <a:schemeClr val="dk1"/>
                </a:solidFill>
                <a:latin typeface="Calibri"/>
                <a:ea typeface="Calibri"/>
                <a:cs typeface="Calibri"/>
                <a:sym typeface="Calibri"/>
              </a:rPr>
              <a:t>each of these the IV and DV are different. (gender node-IV, friendships dyad-DV); (interactions dyad-DV, attitudes node-IV</a:t>
            </a:r>
            <a:r>
              <a:rPr lang="en-US" sz="2400" dirty="0" smtClean="0">
                <a:solidFill>
                  <a:schemeClr val="dk1"/>
                </a:solidFill>
                <a:latin typeface="Calibri"/>
                <a:ea typeface="Calibri"/>
                <a:cs typeface="Calibri"/>
                <a:sym typeface="Calibri"/>
              </a:rPr>
              <a:t>)</a:t>
            </a:r>
            <a:endParaRPr sz="18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6" y="1676400"/>
            <a:ext cx="376323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13482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609600" y="290286"/>
            <a:ext cx="7696200" cy="6241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What kind of hypotheses might we be studying ?</a:t>
            </a:r>
            <a:endParaRPr sz="2800" b="1" dirty="0">
              <a:solidFill>
                <a:schemeClr val="dk1"/>
              </a:solidFill>
              <a:latin typeface="Calibri"/>
              <a:ea typeface="Calibri"/>
              <a:cs typeface="Calibri"/>
              <a:sym typeface="Calibri"/>
            </a:endParaRPr>
          </a:p>
        </p:txBody>
      </p:sp>
      <p:sp>
        <p:nvSpPr>
          <p:cNvPr id="488" name="Shape 488"/>
          <p:cNvSpPr txBox="1"/>
          <p:nvPr/>
        </p:nvSpPr>
        <p:spPr>
          <a:xfrm>
            <a:off x="4238171" y="1211943"/>
            <a:ext cx="7344229" cy="52650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Noto Sans Symbols"/>
              <a:buNone/>
            </a:pPr>
            <a:endParaRPr sz="24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2400" b="1" u="sng" dirty="0" smtClean="0">
                <a:solidFill>
                  <a:schemeClr val="dk1"/>
                </a:solidFill>
                <a:latin typeface="Calibri"/>
                <a:ea typeface="Calibri"/>
                <a:cs typeface="Calibri"/>
                <a:sym typeface="Calibri"/>
              </a:rPr>
              <a:t>Dyadic Hypotheses</a:t>
            </a:r>
          </a:p>
          <a:p>
            <a:pPr marR="0" lvl="0" algn="l" rtl="0">
              <a:spcBef>
                <a:spcPts val="0"/>
              </a:spcBef>
              <a:spcAft>
                <a:spcPts val="0"/>
              </a:spcAft>
              <a:buClr>
                <a:schemeClr val="dk1"/>
              </a:buClr>
              <a:buSzPts val="1800"/>
            </a:pPr>
            <a:endParaRPr sz="1800" b="1" u="sng"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e.g. </a:t>
            </a:r>
            <a:r>
              <a:rPr lang="en-US" sz="2400" dirty="0" smtClean="0">
                <a:solidFill>
                  <a:schemeClr val="dk1"/>
                </a:solidFill>
                <a:latin typeface="Calibri"/>
                <a:ea typeface="Calibri"/>
                <a:cs typeface="Calibri"/>
                <a:sym typeface="Calibri"/>
              </a:rPr>
              <a:t>are relationships in one network also observed in another network of the same actors ?   - are these relationships similar in strength ?</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6" y="1676400"/>
            <a:ext cx="376323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2789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609600" y="290286"/>
            <a:ext cx="7696200" cy="6241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What kind of hypotheses might we be studying ?</a:t>
            </a:r>
            <a:endParaRPr sz="2800" b="1" dirty="0">
              <a:solidFill>
                <a:schemeClr val="dk1"/>
              </a:solidFill>
              <a:latin typeface="Calibri"/>
              <a:ea typeface="Calibri"/>
              <a:cs typeface="Calibri"/>
              <a:sym typeface="Calibri"/>
            </a:endParaRPr>
          </a:p>
        </p:txBody>
      </p:sp>
      <p:sp>
        <p:nvSpPr>
          <p:cNvPr id="488" name="Shape 488"/>
          <p:cNvSpPr txBox="1"/>
          <p:nvPr/>
        </p:nvSpPr>
        <p:spPr>
          <a:xfrm>
            <a:off x="4238171" y="1211943"/>
            <a:ext cx="7344229" cy="52650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Noto Sans Symbols"/>
              <a:buNone/>
            </a:pPr>
            <a:endParaRPr sz="24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2400" b="1" u="sng" dirty="0">
                <a:solidFill>
                  <a:schemeClr val="dk1"/>
                </a:solidFill>
                <a:latin typeface="Calibri"/>
                <a:ea typeface="Calibri"/>
                <a:cs typeface="Calibri"/>
                <a:sym typeface="Calibri"/>
              </a:rPr>
              <a:t>Group / Network Level </a:t>
            </a:r>
            <a:r>
              <a:rPr lang="en-US" sz="2400" b="1" u="sng" dirty="0" smtClean="0">
                <a:solidFill>
                  <a:schemeClr val="dk1"/>
                </a:solidFill>
                <a:latin typeface="Calibri"/>
                <a:ea typeface="Calibri"/>
                <a:cs typeface="Calibri"/>
                <a:sym typeface="Calibri"/>
              </a:rPr>
              <a:t>Hypotheses</a:t>
            </a:r>
          </a:p>
          <a:p>
            <a:pPr marR="0" lvl="0" algn="l" rtl="0">
              <a:spcBef>
                <a:spcPts val="0"/>
              </a:spcBef>
              <a:spcAft>
                <a:spcPts val="0"/>
              </a:spcAft>
              <a:buClr>
                <a:schemeClr val="dk1"/>
              </a:buClr>
              <a:buSzPts val="1800"/>
            </a:pPr>
            <a:endParaRPr sz="1800" b="1" u="sng"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e.g. IV may be some measure of social structure of network, DV may be e.g. productivity of group</a:t>
            </a:r>
            <a:r>
              <a:rPr lang="en-US" sz="2400" dirty="0" smtClean="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smtClean="0">
                <a:solidFill>
                  <a:schemeClr val="dk1"/>
                </a:solidFill>
                <a:latin typeface="Calibri"/>
                <a:ea typeface="Calibri"/>
                <a:cs typeface="Calibri"/>
                <a:sym typeface="Calibri"/>
              </a:rPr>
              <a:t>e.g. is the observed graph measure particularly unusual for a graph of its size, density etc.?</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6" y="1676400"/>
            <a:ext cx="376323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208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p:nvPr/>
        </p:nvSpPr>
        <p:spPr>
          <a:xfrm>
            <a:off x="653150" y="383600"/>
            <a:ext cx="10395850" cy="6245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b="1" dirty="0" smtClean="0"/>
              <a:t>QAP / Mantel </a:t>
            </a:r>
            <a:r>
              <a:rPr lang="en-US" sz="2400" b="1" dirty="0"/>
              <a:t>Test</a:t>
            </a:r>
            <a:endParaRPr b="1" dirty="0"/>
          </a:p>
          <a:p>
            <a:pPr marL="0" lvl="0" indent="0">
              <a:spcBef>
                <a:spcPts val="0"/>
              </a:spcBef>
              <a:spcAft>
                <a:spcPts val="0"/>
              </a:spcAft>
              <a:buNone/>
            </a:pPr>
            <a:endParaRPr dirty="0"/>
          </a:p>
          <a:p>
            <a:pPr marL="0" lvl="0" indent="0">
              <a:spcBef>
                <a:spcPts val="0"/>
              </a:spcBef>
              <a:spcAft>
                <a:spcPts val="0"/>
              </a:spcAft>
              <a:buNone/>
            </a:pPr>
            <a:endParaRPr lang="en-US" dirty="0" smtClean="0"/>
          </a:p>
          <a:p>
            <a:pPr marL="285750" lvl="0" indent="-285750">
              <a:spcBef>
                <a:spcPts val="0"/>
              </a:spcBef>
              <a:spcAft>
                <a:spcPts val="0"/>
              </a:spcAft>
              <a:buFontTx/>
              <a:buChar char="-"/>
            </a:pPr>
            <a:r>
              <a:rPr lang="en-US" sz="2000" dirty="0" smtClean="0"/>
              <a:t>Comparing the correlation / inter-relationship between two matrices.</a:t>
            </a:r>
          </a:p>
          <a:p>
            <a:pPr marL="285750" lvl="0" indent="-285750">
              <a:spcBef>
                <a:spcPts val="0"/>
              </a:spcBef>
              <a:spcAft>
                <a:spcPts val="0"/>
              </a:spcAft>
              <a:buFontTx/>
              <a:buChar char="-"/>
            </a:pPr>
            <a:endParaRPr lang="en-US" sz="2000" dirty="0"/>
          </a:p>
          <a:p>
            <a:pPr marL="285750" lvl="0" indent="-285750">
              <a:spcBef>
                <a:spcPts val="0"/>
              </a:spcBef>
              <a:spcAft>
                <a:spcPts val="0"/>
              </a:spcAft>
              <a:buFontTx/>
              <a:buChar char="-"/>
            </a:pPr>
            <a:r>
              <a:rPr lang="en-US" sz="2000" dirty="0" smtClean="0"/>
              <a:t>e.g.  Does a matrix of association indices correlate with a matrix of genetic relatedness?</a:t>
            </a:r>
          </a:p>
          <a:p>
            <a:pPr marL="285750" lvl="0" indent="-285750">
              <a:spcBef>
                <a:spcPts val="0"/>
              </a:spcBef>
              <a:spcAft>
                <a:spcPts val="0"/>
              </a:spcAft>
              <a:buFontTx/>
              <a:buChar char="-"/>
            </a:pPr>
            <a:endParaRPr lang="en-US" sz="2000" dirty="0" smtClean="0"/>
          </a:p>
          <a:p>
            <a:pPr marL="285750" lvl="0" indent="-285750">
              <a:spcBef>
                <a:spcPts val="0"/>
              </a:spcBef>
              <a:spcAft>
                <a:spcPts val="0"/>
              </a:spcAft>
              <a:buFontTx/>
              <a:buChar char="-"/>
            </a:pPr>
            <a:r>
              <a:rPr lang="en-US" sz="2000" dirty="0" smtClean="0"/>
              <a:t>e.g.  Does a matrix  of grooming interactions correlate  with a matrix of aggressive interactions ?</a:t>
            </a:r>
          </a:p>
          <a:p>
            <a:pPr marL="285750" lvl="0" indent="-285750">
              <a:spcBef>
                <a:spcPts val="0"/>
              </a:spcBef>
              <a:spcAft>
                <a:spcPts val="0"/>
              </a:spcAft>
              <a:buFontTx/>
              <a:buChar char="-"/>
            </a:pPr>
            <a:endParaRPr lang="en-US" sz="2000" dirty="0" smtClean="0"/>
          </a:p>
          <a:p>
            <a:pPr marL="285750" lvl="0" indent="-285750">
              <a:spcBef>
                <a:spcPts val="0"/>
              </a:spcBef>
              <a:spcAft>
                <a:spcPts val="0"/>
              </a:spcAft>
              <a:buFontTx/>
              <a:buChar char="-"/>
            </a:pPr>
            <a:r>
              <a:rPr lang="en-US" sz="2000" dirty="0" smtClean="0"/>
              <a:t>e.g.  Does a matrix of friendship nominations correlate with a matrix of gender co-membership ?</a:t>
            </a:r>
          </a:p>
          <a:p>
            <a:pPr marL="0" lvl="0" indent="0">
              <a:spcBef>
                <a:spcPts val="0"/>
              </a:spcBef>
              <a:spcAft>
                <a:spcPts val="0"/>
              </a:spcAft>
              <a:buNone/>
            </a:pPr>
            <a:endParaRPr lang="en-US" sz="2000" dirty="0" smtClean="0"/>
          </a:p>
          <a:p>
            <a:pPr marL="0" lvl="0" indent="0">
              <a:spcBef>
                <a:spcPts val="0"/>
              </a:spcBef>
              <a:spcAft>
                <a:spcPts val="0"/>
              </a:spcAft>
              <a:buNone/>
            </a:pPr>
            <a:endParaRPr lang="en-US" sz="2000" dirty="0" smtClean="0"/>
          </a:p>
          <a:p>
            <a:pPr lvl="0"/>
            <a:r>
              <a:rPr lang="en-US" sz="2000" dirty="0" smtClean="0"/>
              <a:t>The Mantel (Mantel 1967</a:t>
            </a:r>
            <a:r>
              <a:rPr lang="en-US" sz="2000" dirty="0"/>
              <a:t>) and QAP </a:t>
            </a:r>
            <a:r>
              <a:rPr lang="en-US" sz="2000" dirty="0" smtClean="0"/>
              <a:t>tests calculate the correlation between the off-diagonal elements of each matrix.  This value is compared against the distribution of correlations obtained via node-based permutations. </a:t>
            </a:r>
          </a:p>
          <a:p>
            <a:pPr marL="0" lvl="0" indent="0">
              <a:spcBef>
                <a:spcPts val="0"/>
              </a:spcBef>
              <a:spcAft>
                <a:spcPts val="0"/>
              </a:spcAft>
              <a:buNone/>
            </a:pPr>
            <a:endParaRPr lang="en-US" sz="2000" dirty="0" smtClean="0"/>
          </a:p>
          <a:p>
            <a:pPr marL="0" lvl="0" indent="0">
              <a:spcBef>
                <a:spcPts val="0"/>
              </a:spcBef>
              <a:spcAft>
                <a:spcPts val="0"/>
              </a:spcAft>
              <a:buNone/>
            </a:pPr>
            <a:endParaRPr sz="2000" dirty="0"/>
          </a:p>
          <a:p>
            <a:pPr marL="0" lvl="0" indent="0">
              <a:spcBef>
                <a:spcPts val="0"/>
              </a:spcBef>
              <a:spcAft>
                <a:spcPts val="0"/>
              </a:spcAft>
              <a:buNone/>
            </a:pPr>
            <a:endParaRPr sz="2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p:nvPr/>
        </p:nvSpPr>
        <p:spPr>
          <a:xfrm>
            <a:off x="653150" y="383600"/>
            <a:ext cx="10395850" cy="6245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b="1" dirty="0" smtClean="0"/>
              <a:t>MRQAP</a:t>
            </a:r>
            <a:endParaRPr dirty="0"/>
          </a:p>
          <a:p>
            <a:pPr marL="0" lvl="0" indent="0">
              <a:spcBef>
                <a:spcPts val="0"/>
              </a:spcBef>
              <a:spcAft>
                <a:spcPts val="0"/>
              </a:spcAft>
              <a:buNone/>
            </a:pPr>
            <a:endParaRPr lang="en-US" dirty="0" smtClean="0"/>
          </a:p>
          <a:p>
            <a:pPr marL="285750" lvl="0" indent="-285750">
              <a:spcBef>
                <a:spcPts val="0"/>
              </a:spcBef>
              <a:spcAft>
                <a:spcPts val="0"/>
              </a:spcAft>
              <a:buFontTx/>
              <a:buChar char="-"/>
            </a:pPr>
            <a:r>
              <a:rPr lang="en-US" sz="2000" dirty="0" smtClean="0"/>
              <a:t>As QAP is to correlation, MRQAP is to linear regression</a:t>
            </a:r>
          </a:p>
          <a:p>
            <a:pPr marL="285750" lvl="0" indent="-285750">
              <a:spcBef>
                <a:spcPts val="0"/>
              </a:spcBef>
              <a:spcAft>
                <a:spcPts val="0"/>
              </a:spcAft>
              <a:buFontTx/>
              <a:buChar char="-"/>
            </a:pPr>
            <a:endParaRPr lang="en-US" sz="2000" dirty="0"/>
          </a:p>
          <a:p>
            <a:pPr marL="285750" lvl="0" indent="-285750">
              <a:spcBef>
                <a:spcPts val="0"/>
              </a:spcBef>
              <a:spcAft>
                <a:spcPts val="0"/>
              </a:spcAft>
              <a:buFontTx/>
              <a:buChar char="-"/>
            </a:pPr>
            <a:r>
              <a:rPr lang="en-US" sz="2000" dirty="0" smtClean="0"/>
              <a:t>e.g.  Can a matrix of association indices be predicted by a matrix of genetic relatedness and a matrix of gender co-membership ?</a:t>
            </a:r>
          </a:p>
          <a:p>
            <a:pPr marL="285750" lvl="0" indent="-285750">
              <a:spcBef>
                <a:spcPts val="0"/>
              </a:spcBef>
              <a:spcAft>
                <a:spcPts val="0"/>
              </a:spcAft>
              <a:buFontTx/>
              <a:buChar char="-"/>
            </a:pPr>
            <a:endParaRPr lang="en-US" sz="2000" dirty="0" smtClean="0"/>
          </a:p>
          <a:p>
            <a:pPr marL="285750" lvl="0" indent="-285750">
              <a:spcBef>
                <a:spcPts val="0"/>
              </a:spcBef>
              <a:spcAft>
                <a:spcPts val="0"/>
              </a:spcAft>
              <a:buFontTx/>
              <a:buChar char="-"/>
            </a:pPr>
            <a:r>
              <a:rPr lang="en-US" sz="2000" dirty="0" smtClean="0"/>
              <a:t>e.g.  Can a matrix  of grooming interactions be predicted by a matrix of aggressive interactions and a matrix of age differences ?</a:t>
            </a:r>
          </a:p>
          <a:p>
            <a:pPr marL="285750" lvl="0" indent="-285750">
              <a:spcBef>
                <a:spcPts val="0"/>
              </a:spcBef>
              <a:spcAft>
                <a:spcPts val="0"/>
              </a:spcAft>
              <a:buFontTx/>
              <a:buChar char="-"/>
            </a:pPr>
            <a:endParaRPr lang="en-US" sz="2000" dirty="0" smtClean="0"/>
          </a:p>
          <a:p>
            <a:pPr marL="0" lvl="0" indent="0">
              <a:spcBef>
                <a:spcPts val="0"/>
              </a:spcBef>
              <a:spcAft>
                <a:spcPts val="0"/>
              </a:spcAft>
              <a:buNone/>
            </a:pPr>
            <a:endParaRPr lang="en-US" sz="2000" dirty="0" smtClean="0"/>
          </a:p>
          <a:p>
            <a:pPr marL="0" lvl="0" indent="0">
              <a:spcBef>
                <a:spcPts val="0"/>
              </a:spcBef>
              <a:spcAft>
                <a:spcPts val="0"/>
              </a:spcAft>
              <a:buNone/>
            </a:pPr>
            <a:endParaRPr lang="en-US" sz="2000" dirty="0" smtClean="0"/>
          </a:p>
          <a:p>
            <a:pPr marL="0" lvl="0" indent="0">
              <a:spcBef>
                <a:spcPts val="0"/>
              </a:spcBef>
              <a:spcAft>
                <a:spcPts val="0"/>
              </a:spcAft>
              <a:buNone/>
            </a:pPr>
            <a:endParaRPr sz="2000" dirty="0"/>
          </a:p>
          <a:p>
            <a:pPr marL="0" lvl="0" indent="0">
              <a:spcBef>
                <a:spcPts val="0"/>
              </a:spcBef>
              <a:spcAft>
                <a:spcPts val="0"/>
              </a:spcAft>
              <a:buNone/>
            </a:pPr>
            <a:endParaRPr sz="2000" dirty="0"/>
          </a:p>
        </p:txBody>
      </p:sp>
      <p:sp>
        <p:nvSpPr>
          <p:cNvPr id="2" name="Rectangle 1"/>
          <p:cNvSpPr/>
          <p:nvPr/>
        </p:nvSpPr>
        <p:spPr>
          <a:xfrm>
            <a:off x="653150" y="3951744"/>
            <a:ext cx="10700650" cy="1938992"/>
          </a:xfrm>
          <a:prstGeom prst="rect">
            <a:avLst/>
          </a:prstGeom>
        </p:spPr>
        <p:txBody>
          <a:bodyPr wrap="square">
            <a:spAutoFit/>
          </a:bodyPr>
          <a:lstStyle/>
          <a:p>
            <a:pPr lvl="0"/>
            <a:r>
              <a:rPr lang="en-US" sz="2000" dirty="0"/>
              <a:t>There are </a:t>
            </a:r>
            <a:r>
              <a:rPr lang="en-US" sz="2000" dirty="0" smtClean="0"/>
              <a:t>different methods for MRQAP which both involve permutation based approaches.  The standard MRQAP approach evaluates all fixed effects simultaneously.   A more recent method (double-semi-</a:t>
            </a:r>
            <a:r>
              <a:rPr lang="en-US" sz="2000" dirty="0" err="1" smtClean="0"/>
              <a:t>partialling</a:t>
            </a:r>
            <a:r>
              <a:rPr lang="en-US" sz="2000" dirty="0" smtClean="0"/>
              <a:t> – DSP)  tests the effect of each fixed </a:t>
            </a:r>
            <a:r>
              <a:rPr lang="en-US" sz="2000" dirty="0" err="1" smtClean="0"/>
              <a:t>effet</a:t>
            </a:r>
            <a:r>
              <a:rPr lang="en-US" sz="2000" dirty="0" smtClean="0"/>
              <a:t> whilst </a:t>
            </a:r>
            <a:r>
              <a:rPr lang="en-US" sz="2000" dirty="0" err="1" smtClean="0"/>
              <a:t>covarying</a:t>
            </a:r>
            <a:r>
              <a:rPr lang="en-US" sz="2000" dirty="0" smtClean="0"/>
              <a:t> for the other fixed effects. Effect sizes can be partial </a:t>
            </a:r>
            <a:r>
              <a:rPr lang="en-US" sz="2000" dirty="0"/>
              <a:t>correlation </a:t>
            </a:r>
            <a:r>
              <a:rPr lang="en-US" sz="2000" dirty="0" smtClean="0"/>
              <a:t>coefficients.</a:t>
            </a:r>
            <a:endParaRPr lang="en-US" sz="2000" dirty="0"/>
          </a:p>
          <a:p>
            <a:pPr lvl="0"/>
            <a:endParaRPr lang="en-US" sz="2000" dirty="0"/>
          </a:p>
          <a:p>
            <a:pPr lvl="0"/>
            <a:endParaRPr lang="en-US" sz="2000" dirty="0"/>
          </a:p>
        </p:txBody>
      </p:sp>
    </p:spTree>
    <p:extLst>
      <p:ext uri="{BB962C8B-B14F-4D97-AF65-F5344CB8AC3E}">
        <p14:creationId xmlns:p14="http://schemas.microsoft.com/office/powerpoint/2010/main" val="32015727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p:nvPr/>
        </p:nvSpPr>
        <p:spPr>
          <a:xfrm>
            <a:off x="435424" y="321400"/>
            <a:ext cx="10918375" cy="5302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b="1" dirty="0" smtClean="0"/>
              <a:t>MRQAP – Logistic Regression</a:t>
            </a:r>
          </a:p>
          <a:p>
            <a:pPr marL="0" lvl="0" indent="0">
              <a:spcBef>
                <a:spcPts val="0"/>
              </a:spcBef>
              <a:spcAft>
                <a:spcPts val="0"/>
              </a:spcAft>
              <a:buNone/>
            </a:pPr>
            <a:endParaRPr lang="en-US" sz="2400" dirty="0" smtClean="0"/>
          </a:p>
          <a:p>
            <a:pPr marL="0" lvl="0" indent="0">
              <a:spcBef>
                <a:spcPts val="0"/>
              </a:spcBef>
              <a:spcAft>
                <a:spcPts val="0"/>
              </a:spcAft>
              <a:buNone/>
            </a:pPr>
            <a:endParaRPr sz="2400" dirty="0"/>
          </a:p>
          <a:p>
            <a:pPr marL="0" lvl="0" indent="0">
              <a:spcBef>
                <a:spcPts val="0"/>
              </a:spcBef>
              <a:spcAft>
                <a:spcPts val="0"/>
              </a:spcAft>
              <a:buNone/>
            </a:pPr>
            <a:r>
              <a:rPr lang="en-US" sz="2000" dirty="0" smtClean="0"/>
              <a:t>If the DV matrix in a MRQAP is binary in nature, then we can perform a logistic MRQAP</a:t>
            </a:r>
            <a:endParaRPr sz="2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p:nvPr/>
        </p:nvSpPr>
        <p:spPr>
          <a:xfrm>
            <a:off x="685800" y="-304800"/>
            <a:ext cx="9556500" cy="5908800"/>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900"/>
              </a:spcBef>
              <a:spcAft>
                <a:spcPts val="0"/>
              </a:spcAft>
              <a:buNone/>
            </a:pPr>
            <a:r>
              <a:rPr lang="en-US" sz="2400" u="sng" dirty="0" smtClean="0">
                <a:solidFill>
                  <a:srgbClr val="1F1F1F"/>
                </a:solidFill>
              </a:rPr>
              <a:t>How reliable is my null model ?</a:t>
            </a:r>
          </a:p>
          <a:p>
            <a:pPr marL="0" lvl="0" indent="0" rtl="0">
              <a:lnSpc>
                <a:spcPct val="120000"/>
              </a:lnSpc>
              <a:spcBef>
                <a:spcPts val="900"/>
              </a:spcBef>
              <a:spcAft>
                <a:spcPts val="0"/>
              </a:spcAft>
              <a:buNone/>
            </a:pPr>
            <a:endParaRPr lang="en-US" sz="1800" dirty="0" smtClean="0">
              <a:solidFill>
                <a:srgbClr val="1C1D1E"/>
              </a:solidFill>
            </a:endParaRPr>
          </a:p>
          <a:p>
            <a:pPr marL="285750" lvl="0" indent="-285750" rtl="0">
              <a:lnSpc>
                <a:spcPct val="120000"/>
              </a:lnSpc>
              <a:spcBef>
                <a:spcPts val="900"/>
              </a:spcBef>
              <a:spcAft>
                <a:spcPts val="0"/>
              </a:spcAft>
              <a:buFontTx/>
              <a:buChar char="-"/>
            </a:pPr>
            <a:r>
              <a:rPr lang="en-US" sz="1800" dirty="0" smtClean="0">
                <a:solidFill>
                  <a:srgbClr val="1C1D1E"/>
                </a:solidFill>
              </a:rPr>
              <a:t>QAP &amp; MRQAP</a:t>
            </a:r>
            <a:r>
              <a:rPr lang="en-US" sz="1800" dirty="0">
                <a:solidFill>
                  <a:srgbClr val="1C1D1E"/>
                </a:solidFill>
              </a:rPr>
              <a:t> </a:t>
            </a:r>
            <a:r>
              <a:rPr lang="en-US" sz="1800" dirty="0" smtClean="0">
                <a:solidFill>
                  <a:srgbClr val="1C1D1E"/>
                </a:solidFill>
              </a:rPr>
              <a:t>both are based on node permutations</a:t>
            </a:r>
          </a:p>
          <a:p>
            <a:pPr marL="285750" lvl="0" indent="-285750" rtl="0">
              <a:lnSpc>
                <a:spcPct val="120000"/>
              </a:lnSpc>
              <a:spcBef>
                <a:spcPts val="900"/>
              </a:spcBef>
              <a:spcAft>
                <a:spcPts val="0"/>
              </a:spcAft>
              <a:buFontTx/>
              <a:buChar char="-"/>
            </a:pPr>
            <a:endParaRPr lang="en-US" sz="1800" dirty="0" smtClean="0">
              <a:solidFill>
                <a:srgbClr val="1C1D1E"/>
              </a:solidFill>
            </a:endParaRPr>
          </a:p>
          <a:p>
            <a:pPr marL="285750" lvl="0" indent="-285750" rtl="0">
              <a:lnSpc>
                <a:spcPct val="120000"/>
              </a:lnSpc>
              <a:spcBef>
                <a:spcPts val="900"/>
              </a:spcBef>
              <a:spcAft>
                <a:spcPts val="0"/>
              </a:spcAft>
              <a:buFontTx/>
              <a:buChar char="-"/>
            </a:pPr>
            <a:r>
              <a:rPr lang="en-US" sz="1800" dirty="0" smtClean="0">
                <a:solidFill>
                  <a:srgbClr val="1C1D1E"/>
                </a:solidFill>
              </a:rPr>
              <a:t>Simulating networks based on properties of original network (e.g. ERGM) are by definition based on the original network</a:t>
            </a:r>
          </a:p>
          <a:p>
            <a:pPr marL="285750" lvl="0" indent="-285750" rtl="0">
              <a:lnSpc>
                <a:spcPct val="120000"/>
              </a:lnSpc>
              <a:spcBef>
                <a:spcPts val="900"/>
              </a:spcBef>
              <a:spcAft>
                <a:spcPts val="0"/>
              </a:spcAft>
              <a:buFontTx/>
              <a:buChar char="-"/>
            </a:pPr>
            <a:endParaRPr lang="en-US" sz="1800" dirty="0">
              <a:solidFill>
                <a:srgbClr val="1C1D1E"/>
              </a:solidFill>
            </a:endParaRPr>
          </a:p>
          <a:p>
            <a:pPr marL="285750" lvl="0" indent="-285750" rtl="0">
              <a:lnSpc>
                <a:spcPct val="120000"/>
              </a:lnSpc>
              <a:spcBef>
                <a:spcPts val="900"/>
              </a:spcBef>
              <a:spcAft>
                <a:spcPts val="0"/>
              </a:spcAft>
              <a:buFontTx/>
              <a:buChar char="-"/>
            </a:pPr>
            <a:r>
              <a:rPr lang="en-US" sz="1800" dirty="0" smtClean="0">
                <a:solidFill>
                  <a:srgbClr val="1C1D1E"/>
                </a:solidFill>
              </a:rPr>
              <a:t>These may have limitations if the format in which data were collected  is not taken into account in the null model</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152400" y="152400"/>
            <a:ext cx="9184200" cy="5638800"/>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900"/>
              </a:spcBef>
              <a:spcAft>
                <a:spcPts val="0"/>
              </a:spcAft>
              <a:buNone/>
            </a:pPr>
            <a:r>
              <a:rPr lang="en-US" sz="2400" dirty="0" smtClean="0">
                <a:solidFill>
                  <a:srgbClr val="1F1F1F"/>
                </a:solidFill>
              </a:rPr>
              <a:t>Consider data-stream randomizations</a:t>
            </a:r>
          </a:p>
          <a:p>
            <a:pPr marL="0" lvl="0" indent="0" rtl="0">
              <a:lnSpc>
                <a:spcPct val="120000"/>
              </a:lnSpc>
              <a:spcBef>
                <a:spcPts val="900"/>
              </a:spcBef>
              <a:spcAft>
                <a:spcPts val="0"/>
              </a:spcAft>
              <a:buNone/>
            </a:pPr>
            <a:endParaRPr sz="2400" dirty="0">
              <a:solidFill>
                <a:srgbClr val="1F1F1F"/>
              </a:solidFill>
            </a:endParaRPr>
          </a:p>
          <a:p>
            <a:pPr marL="171450" lvl="0" indent="-171450" rtl="0">
              <a:lnSpc>
                <a:spcPct val="163636"/>
              </a:lnSpc>
              <a:spcBef>
                <a:spcPts val="900"/>
              </a:spcBef>
              <a:spcAft>
                <a:spcPts val="1200"/>
              </a:spcAft>
              <a:buFontTx/>
              <a:buChar char="-"/>
            </a:pPr>
            <a:r>
              <a:rPr lang="en-US" sz="1800" dirty="0" smtClean="0">
                <a:solidFill>
                  <a:srgbClr val="1C1D1E"/>
                </a:solidFill>
              </a:rPr>
              <a:t>e.g. </a:t>
            </a:r>
            <a:r>
              <a:rPr lang="en-US" sz="1800" dirty="0">
                <a:solidFill>
                  <a:srgbClr val="1C1D1E"/>
                </a:solidFill>
              </a:rPr>
              <a:t>t</a:t>
            </a:r>
            <a:r>
              <a:rPr lang="en-US" sz="1800" dirty="0" smtClean="0">
                <a:solidFill>
                  <a:srgbClr val="1C1D1E"/>
                </a:solidFill>
              </a:rPr>
              <a:t>o test if two networks are different in some measure e.g. reciprocity</a:t>
            </a:r>
          </a:p>
          <a:p>
            <a:pPr marL="171450" lvl="0" indent="-171450" rtl="0">
              <a:lnSpc>
                <a:spcPct val="163636"/>
              </a:lnSpc>
              <a:spcBef>
                <a:spcPts val="900"/>
              </a:spcBef>
              <a:spcAft>
                <a:spcPts val="1200"/>
              </a:spcAft>
              <a:buFontTx/>
              <a:buChar char="-"/>
            </a:pPr>
            <a:r>
              <a:rPr lang="en-US" sz="1800" dirty="0" smtClean="0">
                <a:solidFill>
                  <a:srgbClr val="1C1D1E"/>
                </a:solidFill>
              </a:rPr>
              <a:t>The observed statistic would be the </a:t>
            </a:r>
            <a:r>
              <a:rPr lang="en-US" sz="1800" dirty="0" err="1" smtClean="0">
                <a:solidFill>
                  <a:srgbClr val="1C1D1E"/>
                </a:solidFill>
              </a:rPr>
              <a:t>differene</a:t>
            </a:r>
            <a:r>
              <a:rPr lang="en-US" sz="1800" dirty="0" smtClean="0">
                <a:solidFill>
                  <a:srgbClr val="1C1D1E"/>
                </a:solidFill>
              </a:rPr>
              <a:t> in the measure</a:t>
            </a:r>
          </a:p>
          <a:p>
            <a:pPr marL="171450" lvl="0" indent="-171450" rtl="0">
              <a:lnSpc>
                <a:spcPct val="163636"/>
              </a:lnSpc>
              <a:spcBef>
                <a:spcPts val="900"/>
              </a:spcBef>
              <a:spcAft>
                <a:spcPts val="1200"/>
              </a:spcAft>
              <a:buFontTx/>
              <a:buChar char="-"/>
            </a:pPr>
            <a:r>
              <a:rPr lang="en-US" sz="1800" dirty="0" smtClean="0">
                <a:solidFill>
                  <a:srgbClr val="1C1D1E"/>
                </a:solidFill>
              </a:rPr>
              <a:t>Then both network would be randomized and this </a:t>
            </a:r>
            <a:r>
              <a:rPr lang="en-US" sz="1800" dirty="0" err="1" smtClean="0">
                <a:solidFill>
                  <a:srgbClr val="1C1D1E"/>
                </a:solidFill>
              </a:rPr>
              <a:t>differene</a:t>
            </a:r>
            <a:r>
              <a:rPr lang="en-US" sz="1800" dirty="0" smtClean="0">
                <a:solidFill>
                  <a:srgbClr val="1C1D1E"/>
                </a:solidFill>
              </a:rPr>
              <a:t> recalculated for the randomized networks</a:t>
            </a:r>
          </a:p>
          <a:p>
            <a:pPr marL="171450" lvl="0" indent="-171450" rtl="0">
              <a:lnSpc>
                <a:spcPct val="163636"/>
              </a:lnSpc>
              <a:spcBef>
                <a:spcPts val="900"/>
              </a:spcBef>
              <a:spcAft>
                <a:spcPts val="1200"/>
              </a:spcAft>
              <a:buFontTx/>
              <a:buChar char="-"/>
            </a:pPr>
            <a:r>
              <a:rPr lang="en-US" sz="1800" dirty="0" smtClean="0">
                <a:solidFill>
                  <a:srgbClr val="1C1D1E"/>
                </a:solidFill>
              </a:rPr>
              <a:t>P-value </a:t>
            </a:r>
            <a:r>
              <a:rPr lang="en-US" sz="1800" dirty="0" smtClean="0">
                <a:solidFill>
                  <a:srgbClr val="1C1D1E"/>
                </a:solidFill>
              </a:rPr>
              <a:t>is calculated </a:t>
            </a:r>
            <a:r>
              <a:rPr lang="en-US" sz="1800" dirty="0">
                <a:solidFill>
                  <a:srgbClr val="1C1D1E"/>
                </a:solidFill>
              </a:rPr>
              <a:t>by comparing the observed difference </a:t>
            </a:r>
            <a:r>
              <a:rPr lang="en-US" sz="1800" dirty="0" smtClean="0">
                <a:solidFill>
                  <a:srgbClr val="1C1D1E"/>
                </a:solidFill>
              </a:rPr>
              <a:t>to </a:t>
            </a:r>
            <a:r>
              <a:rPr lang="en-US" sz="1800" dirty="0">
                <a:solidFill>
                  <a:srgbClr val="1C1D1E"/>
                </a:solidFill>
              </a:rPr>
              <a:t>the distribution of possible differences </a:t>
            </a:r>
            <a:r>
              <a:rPr lang="en-US" sz="1800" dirty="0" smtClean="0">
                <a:solidFill>
                  <a:srgbClr val="1C1D1E"/>
                </a:solidFill>
              </a:rPr>
              <a:t>from randomized data</a:t>
            </a:r>
          </a:p>
        </p:txBody>
      </p:sp>
    </p:spTree>
    <p:extLst>
      <p:ext uri="{BB962C8B-B14F-4D97-AF65-F5344CB8AC3E}">
        <p14:creationId xmlns:p14="http://schemas.microsoft.com/office/powerpoint/2010/main" val="4021620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52400"/>
            <a:ext cx="5715000" cy="6155531"/>
          </a:xfrm>
          <a:prstGeom prst="rect">
            <a:avLst/>
          </a:prstGeom>
        </p:spPr>
        <p:txBody>
          <a:bodyPr wrap="square">
            <a:spAutoFit/>
          </a:bodyPr>
          <a:lstStyle/>
          <a:p>
            <a:endParaRPr lang="en-US" dirty="0"/>
          </a:p>
          <a:p>
            <a:r>
              <a:rPr lang="en-US" sz="2800" dirty="0"/>
              <a:t>Fast Greedy  Algorithm</a:t>
            </a:r>
          </a:p>
          <a:p>
            <a:endParaRPr lang="en-US" dirty="0"/>
          </a:p>
          <a:p>
            <a:endParaRPr lang="en-US" dirty="0" smtClean="0"/>
          </a:p>
          <a:p>
            <a:pPr marL="285750" lvl="0" indent="-285750" fontAlgn="base">
              <a:spcBef>
                <a:spcPct val="0"/>
              </a:spcBef>
              <a:spcAft>
                <a:spcPct val="0"/>
              </a:spcAft>
              <a:buClrTx/>
              <a:buFontTx/>
              <a:buChar char="-"/>
            </a:pPr>
            <a:r>
              <a:rPr lang="en-US" altLang="en-US" sz="1800" dirty="0" smtClean="0">
                <a:solidFill>
                  <a:srgbClr val="242729"/>
                </a:solidFill>
                <a:latin typeface="Arial" pitchFamily="34" charset="0"/>
                <a:cs typeface="Arial" pitchFamily="34" charset="0"/>
              </a:rPr>
              <a:t>Bottom-up approach </a:t>
            </a:r>
          </a:p>
          <a:p>
            <a:pPr marL="285750" lvl="0" indent="-285750" fontAlgn="base">
              <a:spcBef>
                <a:spcPct val="0"/>
              </a:spcBef>
              <a:spcAft>
                <a:spcPct val="0"/>
              </a:spcAft>
              <a:buClrTx/>
              <a:buFontTx/>
              <a:buChar char="-"/>
            </a:pPr>
            <a:endParaRPr lang="en-US" altLang="en-US" sz="1800" dirty="0">
              <a:solidFill>
                <a:srgbClr val="242729"/>
              </a:solidFill>
              <a:latin typeface="Arial" pitchFamily="34" charset="0"/>
              <a:cs typeface="Arial" pitchFamily="34" charset="0"/>
            </a:endParaRPr>
          </a:p>
          <a:p>
            <a:pPr marL="285750" lvl="0" indent="-285750" fontAlgn="base">
              <a:spcBef>
                <a:spcPct val="0"/>
              </a:spcBef>
              <a:spcAft>
                <a:spcPct val="0"/>
              </a:spcAft>
              <a:buClrTx/>
              <a:buFontTx/>
              <a:buChar char="-"/>
            </a:pPr>
            <a:r>
              <a:rPr lang="en-US" altLang="en-US" sz="1800" dirty="0" smtClean="0">
                <a:solidFill>
                  <a:srgbClr val="242729"/>
                </a:solidFill>
                <a:latin typeface="Arial" pitchFamily="34" charset="0"/>
                <a:cs typeface="Arial" pitchFamily="34" charset="0"/>
              </a:rPr>
              <a:t>Attempts to </a:t>
            </a:r>
            <a:r>
              <a:rPr lang="en-US" altLang="en-US" sz="1800" dirty="0">
                <a:solidFill>
                  <a:srgbClr val="242729"/>
                </a:solidFill>
                <a:latin typeface="Arial" pitchFamily="34" charset="0"/>
                <a:cs typeface="Arial" pitchFamily="34" charset="0"/>
              </a:rPr>
              <a:t>optimize </a:t>
            </a:r>
            <a:r>
              <a:rPr lang="en-US" altLang="en-US" sz="1800" dirty="0" smtClean="0">
                <a:solidFill>
                  <a:srgbClr val="242729"/>
                </a:solidFill>
                <a:latin typeface="Arial" pitchFamily="34" charset="0"/>
                <a:cs typeface="Arial" pitchFamily="34" charset="0"/>
              </a:rPr>
              <a:t>modularity “greedily”</a:t>
            </a:r>
          </a:p>
          <a:p>
            <a:pPr marL="285750" lvl="0" indent="-285750" fontAlgn="base">
              <a:spcBef>
                <a:spcPct val="0"/>
              </a:spcBef>
              <a:spcAft>
                <a:spcPct val="0"/>
              </a:spcAft>
              <a:buClrTx/>
              <a:buFontTx/>
              <a:buChar char="-"/>
            </a:pPr>
            <a:endParaRPr lang="en-US" altLang="en-US" sz="1800" dirty="0">
              <a:solidFill>
                <a:srgbClr val="242729"/>
              </a:solidFill>
              <a:latin typeface="Arial" pitchFamily="34" charset="0"/>
              <a:cs typeface="Arial" pitchFamily="34" charset="0"/>
            </a:endParaRPr>
          </a:p>
          <a:p>
            <a:pPr marL="285750" lvl="0" indent="-285750" fontAlgn="base">
              <a:spcBef>
                <a:spcPct val="0"/>
              </a:spcBef>
              <a:spcAft>
                <a:spcPct val="0"/>
              </a:spcAft>
              <a:buClrTx/>
              <a:buFontTx/>
              <a:buChar char="-"/>
            </a:pPr>
            <a:r>
              <a:rPr lang="en-US" altLang="en-US" sz="1800" dirty="0" smtClean="0">
                <a:solidFill>
                  <a:srgbClr val="242729"/>
                </a:solidFill>
                <a:latin typeface="Arial" pitchFamily="34" charset="0"/>
                <a:cs typeface="Arial" pitchFamily="34" charset="0"/>
              </a:rPr>
              <a:t>At step 1, every </a:t>
            </a:r>
            <a:r>
              <a:rPr lang="en-US" altLang="en-US" sz="1800" dirty="0">
                <a:solidFill>
                  <a:srgbClr val="242729"/>
                </a:solidFill>
                <a:latin typeface="Arial" pitchFamily="34" charset="0"/>
                <a:cs typeface="Arial" pitchFamily="34" charset="0"/>
              </a:rPr>
              <a:t>vertex belongs to a separate </a:t>
            </a:r>
            <a:r>
              <a:rPr lang="en-US" altLang="en-US" sz="1800" dirty="0" smtClean="0">
                <a:solidFill>
                  <a:srgbClr val="242729"/>
                </a:solidFill>
                <a:latin typeface="Arial" pitchFamily="34" charset="0"/>
                <a:cs typeface="Arial" pitchFamily="34" charset="0"/>
              </a:rPr>
              <a:t>community</a:t>
            </a:r>
          </a:p>
          <a:p>
            <a:pPr marL="285750" lvl="0" indent="-285750" fontAlgn="base">
              <a:spcBef>
                <a:spcPct val="0"/>
              </a:spcBef>
              <a:spcAft>
                <a:spcPct val="0"/>
              </a:spcAft>
              <a:buClrTx/>
              <a:buFontTx/>
              <a:buChar char="-"/>
            </a:pPr>
            <a:endParaRPr lang="en-US" altLang="en-US" sz="1800" dirty="0">
              <a:solidFill>
                <a:srgbClr val="242729"/>
              </a:solidFill>
              <a:latin typeface="Arial" pitchFamily="34" charset="0"/>
              <a:cs typeface="Arial" pitchFamily="34" charset="0"/>
            </a:endParaRPr>
          </a:p>
          <a:p>
            <a:pPr marL="285750" lvl="0" indent="-285750" fontAlgn="base">
              <a:spcBef>
                <a:spcPct val="0"/>
              </a:spcBef>
              <a:spcAft>
                <a:spcPct val="0"/>
              </a:spcAft>
              <a:buClrTx/>
              <a:buFontTx/>
              <a:buChar char="-"/>
            </a:pPr>
            <a:r>
              <a:rPr lang="en-US" altLang="en-US" sz="1800" dirty="0" smtClean="0">
                <a:solidFill>
                  <a:srgbClr val="242729"/>
                </a:solidFill>
                <a:latin typeface="Arial" pitchFamily="34" charset="0"/>
                <a:cs typeface="Arial" pitchFamily="34" charset="0"/>
              </a:rPr>
              <a:t>Communities (of any size) are </a:t>
            </a:r>
            <a:r>
              <a:rPr lang="en-US" altLang="en-US" sz="1800" dirty="0">
                <a:solidFill>
                  <a:srgbClr val="242729"/>
                </a:solidFill>
                <a:latin typeface="Arial" pitchFamily="34" charset="0"/>
                <a:cs typeface="Arial" pitchFamily="34" charset="0"/>
              </a:rPr>
              <a:t>merged iteratively </a:t>
            </a:r>
            <a:r>
              <a:rPr lang="en-US" altLang="en-US" sz="1800" dirty="0" smtClean="0">
                <a:solidFill>
                  <a:srgbClr val="242729"/>
                </a:solidFill>
                <a:latin typeface="Arial" pitchFamily="34" charset="0"/>
                <a:cs typeface="Arial" pitchFamily="34" charset="0"/>
              </a:rPr>
              <a:t>with each merge leading to the largest increase in modularity </a:t>
            </a:r>
          </a:p>
          <a:p>
            <a:pPr marL="285750" lvl="0" indent="-285750" fontAlgn="base">
              <a:spcBef>
                <a:spcPct val="0"/>
              </a:spcBef>
              <a:spcAft>
                <a:spcPct val="0"/>
              </a:spcAft>
              <a:buClrTx/>
              <a:buFontTx/>
              <a:buChar char="-"/>
            </a:pPr>
            <a:endParaRPr lang="en-US" altLang="en-US" sz="1800" dirty="0">
              <a:solidFill>
                <a:srgbClr val="242729"/>
              </a:solidFill>
              <a:latin typeface="Arial" pitchFamily="34" charset="0"/>
              <a:cs typeface="Arial" pitchFamily="34" charset="0"/>
            </a:endParaRPr>
          </a:p>
          <a:p>
            <a:pPr marL="285750" lvl="0" indent="-285750" fontAlgn="base">
              <a:spcBef>
                <a:spcPct val="0"/>
              </a:spcBef>
              <a:spcAft>
                <a:spcPct val="0"/>
              </a:spcAft>
              <a:buClrTx/>
              <a:buFontTx/>
              <a:buChar char="-"/>
            </a:pPr>
            <a:r>
              <a:rPr lang="en-US" altLang="en-US" sz="1800" dirty="0" smtClean="0">
                <a:solidFill>
                  <a:srgbClr val="242729"/>
                </a:solidFill>
                <a:latin typeface="Arial" pitchFamily="34" charset="0"/>
                <a:cs typeface="Arial" pitchFamily="34" charset="0"/>
              </a:rPr>
              <a:t>Algorithm ends when no further increase in modularity is possible </a:t>
            </a:r>
          </a:p>
          <a:p>
            <a:pPr marL="285750" lvl="0" indent="-285750" fontAlgn="base">
              <a:spcBef>
                <a:spcPct val="0"/>
              </a:spcBef>
              <a:spcAft>
                <a:spcPct val="0"/>
              </a:spcAft>
              <a:buClrTx/>
              <a:buFontTx/>
              <a:buChar char="-"/>
            </a:pPr>
            <a:endParaRPr lang="en-US" altLang="en-US" sz="1800" dirty="0" smtClean="0">
              <a:solidFill>
                <a:srgbClr val="242729"/>
              </a:solidFill>
              <a:latin typeface="Arial" pitchFamily="34" charset="0"/>
              <a:cs typeface="Arial" pitchFamily="34" charset="0"/>
            </a:endParaRPr>
          </a:p>
          <a:p>
            <a:pPr marL="285750" lvl="0" indent="-285750" fontAlgn="base">
              <a:spcBef>
                <a:spcPct val="0"/>
              </a:spcBef>
              <a:spcAft>
                <a:spcPct val="0"/>
              </a:spcAft>
              <a:buClrTx/>
              <a:buFontTx/>
              <a:buChar char="-"/>
            </a:pPr>
            <a:r>
              <a:rPr lang="en-US" altLang="en-US" sz="1800" dirty="0" smtClean="0">
                <a:solidFill>
                  <a:srgbClr val="242729"/>
                </a:solidFill>
                <a:latin typeface="Arial" pitchFamily="34" charset="0"/>
                <a:cs typeface="Arial" pitchFamily="34" charset="0"/>
              </a:rPr>
              <a:t>A fast method </a:t>
            </a:r>
          </a:p>
          <a:p>
            <a:pPr marL="285750" lvl="0" indent="-285750" fontAlgn="base">
              <a:spcBef>
                <a:spcPct val="0"/>
              </a:spcBef>
              <a:spcAft>
                <a:spcPct val="0"/>
              </a:spcAft>
              <a:buClrTx/>
              <a:buFontTx/>
              <a:buChar char="-"/>
            </a:pPr>
            <a:endParaRPr lang="en-US" altLang="en-US" sz="1800" dirty="0">
              <a:solidFill>
                <a:srgbClr val="242729"/>
              </a:solidFill>
              <a:latin typeface="Arial" pitchFamily="34" charset="0"/>
              <a:cs typeface="Arial" pitchFamily="34" charset="0"/>
            </a:endParaRPr>
          </a:p>
          <a:p>
            <a:pPr marL="285750" lvl="0" indent="-285750" fontAlgn="base">
              <a:spcBef>
                <a:spcPct val="0"/>
              </a:spcBef>
              <a:spcAft>
                <a:spcPct val="0"/>
              </a:spcAft>
              <a:buClrTx/>
              <a:buFontTx/>
              <a:buChar char="-"/>
            </a:pPr>
            <a:r>
              <a:rPr lang="en-US" altLang="en-US" sz="1800" dirty="0" smtClean="0">
                <a:solidFill>
                  <a:srgbClr val="242729"/>
                </a:solidFill>
                <a:latin typeface="Arial" pitchFamily="34" charset="0"/>
                <a:cs typeface="Arial" pitchFamily="34" charset="0"/>
              </a:rPr>
              <a:t>May have limitations identifying very small communities</a:t>
            </a:r>
            <a:endParaRPr lang="en-US" altLang="en-US" sz="3200" dirty="0">
              <a:solidFill>
                <a:schemeClr val="tx1"/>
              </a:solidFill>
              <a:latin typeface="Arial" pitchFamily="34" charset="0"/>
              <a:cs typeface="Arial"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763" y="1584157"/>
            <a:ext cx="3667637" cy="3858163"/>
          </a:xfrm>
          <a:prstGeom prst="rect">
            <a:avLst/>
          </a:prstGeom>
        </p:spPr>
      </p:pic>
    </p:spTree>
    <p:extLst>
      <p:ext uri="{BB962C8B-B14F-4D97-AF65-F5344CB8AC3E}">
        <p14:creationId xmlns:p14="http://schemas.microsoft.com/office/powerpoint/2010/main" val="764159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5334000" cy="5324535"/>
          </a:xfrm>
          <a:prstGeom prst="rect">
            <a:avLst/>
          </a:prstGeom>
        </p:spPr>
        <p:txBody>
          <a:bodyPr wrap="square">
            <a:spAutoFit/>
          </a:bodyPr>
          <a:lstStyle/>
          <a:p>
            <a:endParaRPr lang="en-US" dirty="0" smtClean="0"/>
          </a:p>
          <a:p>
            <a:endParaRPr lang="en-US" dirty="0"/>
          </a:p>
          <a:p>
            <a:endParaRPr lang="en-US" dirty="0" smtClean="0"/>
          </a:p>
          <a:p>
            <a:endParaRPr lang="en-US" dirty="0"/>
          </a:p>
          <a:p>
            <a:endParaRPr lang="en-US" dirty="0"/>
          </a:p>
          <a:p>
            <a:endParaRPr lang="en-US" sz="1800" dirty="0"/>
          </a:p>
          <a:p>
            <a:pPr marL="285750" indent="-285750">
              <a:buFontTx/>
              <a:buChar char="-"/>
            </a:pPr>
            <a:r>
              <a:rPr lang="en-US" sz="1800" dirty="0" smtClean="0"/>
              <a:t>Top-down approach, i.e. a divisive algorithm</a:t>
            </a:r>
          </a:p>
          <a:p>
            <a:pPr marL="285750" indent="-285750">
              <a:buFontTx/>
              <a:buChar char="-"/>
            </a:pPr>
            <a:endParaRPr lang="en-US" sz="1800" dirty="0" smtClean="0"/>
          </a:p>
          <a:p>
            <a:pPr marL="285750" indent="-285750">
              <a:buFontTx/>
              <a:buChar char="-"/>
            </a:pPr>
            <a:r>
              <a:rPr lang="en-US" sz="1800" dirty="0" smtClean="0"/>
              <a:t>At each step the edge with the highest </a:t>
            </a:r>
            <a:r>
              <a:rPr lang="en-US" sz="1800" dirty="0" err="1" smtClean="0"/>
              <a:t>betweenness</a:t>
            </a:r>
            <a:r>
              <a:rPr lang="en-US" sz="1800" dirty="0" smtClean="0"/>
              <a:t> is removed from the graph. </a:t>
            </a:r>
          </a:p>
          <a:p>
            <a:pPr marL="285750" indent="-285750">
              <a:buFontTx/>
              <a:buChar char="-"/>
            </a:pPr>
            <a:endParaRPr lang="en-US" sz="1800" dirty="0" smtClean="0"/>
          </a:p>
          <a:p>
            <a:pPr marL="285750" indent="-285750">
              <a:buFontTx/>
              <a:buChar char="-"/>
            </a:pPr>
            <a:r>
              <a:rPr lang="en-US" sz="1800" dirty="0" smtClean="0"/>
              <a:t>Idea is that high edge </a:t>
            </a:r>
            <a:r>
              <a:rPr lang="en-US" sz="1800" dirty="0" err="1" smtClean="0"/>
              <a:t>betweenness</a:t>
            </a:r>
            <a:r>
              <a:rPr lang="en-US" sz="1800" dirty="0" smtClean="0"/>
              <a:t> edges are those that connect different communities</a:t>
            </a:r>
          </a:p>
          <a:p>
            <a:pPr marL="285750" indent="-285750">
              <a:buFontTx/>
              <a:buChar char="-"/>
            </a:pPr>
            <a:endParaRPr lang="en-US" sz="1800" dirty="0" smtClean="0"/>
          </a:p>
          <a:p>
            <a:pPr marL="285750" indent="-285750">
              <a:buFontTx/>
              <a:buChar char="-"/>
            </a:pPr>
            <a:r>
              <a:rPr lang="en-US" sz="1800" dirty="0" smtClean="0"/>
              <a:t>Compute the modularity of the graph at each step. </a:t>
            </a:r>
          </a:p>
          <a:p>
            <a:pPr marL="285750" indent="-285750">
              <a:buFontTx/>
              <a:buChar char="-"/>
            </a:pPr>
            <a:endParaRPr lang="en-US" sz="1800" dirty="0" smtClean="0"/>
          </a:p>
          <a:p>
            <a:pPr marL="285750" indent="-285750">
              <a:buFontTx/>
              <a:buChar char="-"/>
            </a:pPr>
            <a:r>
              <a:rPr lang="en-US" sz="1800" dirty="0" smtClean="0"/>
              <a:t>Use graph with highest value of modularity.</a:t>
            </a:r>
          </a:p>
          <a:p>
            <a:pPr marL="285750" indent="-285750">
              <a:buFontTx/>
              <a:buChar char="-"/>
            </a:pPr>
            <a:endParaRPr lang="en-US" sz="1800" dirty="0" smtClean="0"/>
          </a:p>
          <a:p>
            <a:pPr marL="285750" indent="-285750">
              <a:buFontTx/>
              <a:buChar char="-"/>
            </a:pPr>
            <a:r>
              <a:rPr lang="en-US" sz="1800" dirty="0" smtClean="0"/>
              <a:t>OK for Weighted and directed networks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763" y="1584157"/>
            <a:ext cx="3667637" cy="3858163"/>
          </a:xfrm>
          <a:prstGeom prst="rect">
            <a:avLst/>
          </a:prstGeom>
        </p:spPr>
      </p:pic>
      <p:sp>
        <p:nvSpPr>
          <p:cNvPr id="4" name="Rectangle 3"/>
          <p:cNvSpPr/>
          <p:nvPr/>
        </p:nvSpPr>
        <p:spPr>
          <a:xfrm>
            <a:off x="268704" y="76200"/>
            <a:ext cx="8189495" cy="954107"/>
          </a:xfrm>
          <a:prstGeom prst="rect">
            <a:avLst/>
          </a:prstGeom>
        </p:spPr>
        <p:txBody>
          <a:bodyPr wrap="square">
            <a:spAutoFit/>
          </a:bodyPr>
          <a:lstStyle/>
          <a:p>
            <a:endParaRPr lang="en-US" sz="2800" dirty="0"/>
          </a:p>
          <a:p>
            <a:r>
              <a:rPr lang="en-US" sz="2800" dirty="0"/>
              <a:t>Girvan-Newman Edge-</a:t>
            </a:r>
            <a:r>
              <a:rPr lang="en-US" sz="2800" dirty="0" err="1"/>
              <a:t>Betweenness</a:t>
            </a:r>
            <a:r>
              <a:rPr lang="en-US" sz="2800" dirty="0"/>
              <a:t> Algorithm</a:t>
            </a:r>
            <a:endParaRPr lang="en-US" sz="2800" dirty="0"/>
          </a:p>
        </p:txBody>
      </p:sp>
    </p:spTree>
    <p:extLst>
      <p:ext uri="{BB962C8B-B14F-4D97-AF65-F5344CB8AC3E}">
        <p14:creationId xmlns:p14="http://schemas.microsoft.com/office/powerpoint/2010/main" val="2753402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81000"/>
            <a:ext cx="8504251" cy="523220"/>
          </a:xfrm>
          <a:prstGeom prst="rect">
            <a:avLst/>
          </a:prstGeom>
          <a:noFill/>
        </p:spPr>
        <p:txBody>
          <a:bodyPr wrap="none" rtlCol="0">
            <a:spAutoFit/>
          </a:bodyPr>
          <a:lstStyle/>
          <a:p>
            <a:r>
              <a:rPr lang="en-US" sz="2800" dirty="0" smtClean="0"/>
              <a:t>Determining Robustness in Community Membership</a:t>
            </a:r>
            <a:endParaRPr lang="en-US" sz="2800" dirty="0"/>
          </a:p>
        </p:txBody>
      </p:sp>
      <p:sp>
        <p:nvSpPr>
          <p:cNvPr id="5" name="TextBox 4"/>
          <p:cNvSpPr txBox="1"/>
          <p:nvPr/>
        </p:nvSpPr>
        <p:spPr>
          <a:xfrm>
            <a:off x="457200" y="1516082"/>
            <a:ext cx="8534400" cy="3970318"/>
          </a:xfrm>
          <a:prstGeom prst="rect">
            <a:avLst/>
          </a:prstGeom>
          <a:noFill/>
        </p:spPr>
        <p:txBody>
          <a:bodyPr wrap="square" rtlCol="0">
            <a:spAutoFit/>
          </a:bodyPr>
          <a:lstStyle/>
          <a:p>
            <a:r>
              <a:rPr lang="en-US" sz="1800" dirty="0" smtClean="0"/>
              <a:t>A critical issue is that these algorithms will always produce a result – they will always generate a community membership</a:t>
            </a:r>
          </a:p>
          <a:p>
            <a:endParaRPr lang="en-US" sz="1800" dirty="0" smtClean="0"/>
          </a:p>
          <a:p>
            <a:endParaRPr lang="en-US" sz="1800" dirty="0"/>
          </a:p>
          <a:p>
            <a:r>
              <a:rPr lang="en-US" sz="1800" dirty="0" smtClean="0"/>
              <a:t>How to generate confidence that these observed community memberships are real ?</a:t>
            </a:r>
            <a:endParaRPr lang="en-US" sz="1800" dirty="0"/>
          </a:p>
          <a:p>
            <a:pPr marL="342900" indent="-342900">
              <a:buAutoNum type="arabicPeriod"/>
            </a:pPr>
            <a:endParaRPr lang="en-US" sz="1800" dirty="0" smtClean="0"/>
          </a:p>
          <a:p>
            <a:endParaRPr lang="en-US" sz="1800" dirty="0" smtClean="0"/>
          </a:p>
          <a:p>
            <a:r>
              <a:rPr lang="en-US" sz="1800" i="1" dirty="0" smtClean="0"/>
              <a:t>Two methods:</a:t>
            </a:r>
            <a:endParaRPr lang="en-US" sz="1800" i="1" dirty="0"/>
          </a:p>
          <a:p>
            <a:pPr marL="342900" indent="-342900">
              <a:buAutoNum type="arabicPeriod"/>
            </a:pPr>
            <a:endParaRPr lang="en-US" sz="1800" dirty="0" smtClean="0"/>
          </a:p>
          <a:p>
            <a:pPr marL="342900" indent="-342900">
              <a:buAutoNum type="arabicPeriod"/>
            </a:pPr>
            <a:r>
              <a:rPr lang="en-US" sz="1800" dirty="0" smtClean="0"/>
              <a:t>Bootstrapping </a:t>
            </a:r>
            <a:r>
              <a:rPr lang="en-US" sz="1800" dirty="0"/>
              <a:t>(</a:t>
            </a:r>
            <a:r>
              <a:rPr lang="en-US" sz="1800" dirty="0" err="1"/>
              <a:t>Lusseau</a:t>
            </a:r>
            <a:r>
              <a:rPr lang="en-US" sz="1800" dirty="0"/>
              <a:t> et al., 2008</a:t>
            </a:r>
            <a:r>
              <a:rPr lang="en-US" sz="1800" dirty="0" smtClean="0"/>
              <a:t>)</a:t>
            </a:r>
          </a:p>
          <a:p>
            <a:pPr marL="342900" indent="-342900">
              <a:buAutoNum type="arabicPeriod"/>
            </a:pPr>
            <a:endParaRPr lang="en-US" sz="1800" dirty="0"/>
          </a:p>
          <a:p>
            <a:pPr marL="342900" indent="-342900">
              <a:buAutoNum type="arabicPeriod"/>
            </a:pPr>
            <a:endParaRPr lang="en-US" sz="1800" dirty="0" smtClean="0"/>
          </a:p>
          <a:p>
            <a:pPr marL="342900" indent="-342900">
              <a:buAutoNum type="arabicPeriod"/>
            </a:pPr>
            <a:r>
              <a:rPr lang="en-US" sz="1800" dirty="0" smtClean="0"/>
              <a:t>Robust Community Assignment (using </a:t>
            </a:r>
            <a:r>
              <a:rPr lang="en-US" sz="1800" dirty="0" err="1" smtClean="0"/>
              <a:t>assortativity</a:t>
            </a:r>
            <a:r>
              <a:rPr lang="en-US" sz="1800" dirty="0" smtClean="0"/>
              <a:t>) (</a:t>
            </a:r>
            <a:r>
              <a:rPr lang="en-US" sz="1800" dirty="0" err="1" smtClean="0"/>
              <a:t>Shizuka</a:t>
            </a:r>
            <a:r>
              <a:rPr lang="en-US" sz="1800" dirty="0" smtClean="0"/>
              <a:t> &amp; </a:t>
            </a:r>
            <a:r>
              <a:rPr lang="en-US" sz="1800" dirty="0" err="1" smtClean="0"/>
              <a:t>Farine</a:t>
            </a:r>
            <a:r>
              <a:rPr lang="en-US" sz="1800" dirty="0" smtClean="0"/>
              <a:t> 2016)</a:t>
            </a:r>
            <a:endParaRPr lang="en-US" sz="1800" dirty="0"/>
          </a:p>
        </p:txBody>
      </p:sp>
    </p:spTree>
    <p:extLst>
      <p:ext uri="{BB962C8B-B14F-4D97-AF65-F5344CB8AC3E}">
        <p14:creationId xmlns:p14="http://schemas.microsoft.com/office/powerpoint/2010/main" val="2226258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457200"/>
            <a:ext cx="8534400" cy="5663089"/>
          </a:xfrm>
          <a:prstGeom prst="rect">
            <a:avLst/>
          </a:prstGeom>
        </p:spPr>
        <p:txBody>
          <a:bodyPr wrap="square">
            <a:spAutoFit/>
          </a:bodyPr>
          <a:lstStyle/>
          <a:p>
            <a:r>
              <a:rPr lang="en-US" sz="2400" dirty="0" smtClean="0"/>
              <a:t>Bootstrapping Data for Community Detection</a:t>
            </a:r>
            <a:endParaRPr lang="en-US" sz="2400" dirty="0"/>
          </a:p>
          <a:p>
            <a:endParaRPr lang="en-US" dirty="0"/>
          </a:p>
          <a:p>
            <a:endParaRPr lang="en-US" dirty="0"/>
          </a:p>
          <a:p>
            <a:r>
              <a:rPr lang="en-US" sz="1600" dirty="0" err="1" smtClean="0"/>
              <a:t>Lusseau</a:t>
            </a:r>
            <a:r>
              <a:rPr lang="en-US" sz="1600" dirty="0"/>
              <a:t>, D., Whitehead, H., and </a:t>
            </a:r>
            <a:r>
              <a:rPr lang="en-US" sz="1600" dirty="0" err="1"/>
              <a:t>Gero</a:t>
            </a:r>
            <a:r>
              <a:rPr lang="en-US" sz="1600" dirty="0"/>
              <a:t>, S. (2008).</a:t>
            </a:r>
          </a:p>
          <a:p>
            <a:r>
              <a:rPr lang="en-US" sz="1600" dirty="0" smtClean="0"/>
              <a:t>Incorporating </a:t>
            </a:r>
            <a:r>
              <a:rPr lang="en-US" sz="1600" dirty="0"/>
              <a:t>uncertainty into the study of animal social networks. </a:t>
            </a:r>
            <a:r>
              <a:rPr lang="en-US" sz="1600" dirty="0" smtClean="0"/>
              <a:t> </a:t>
            </a:r>
          </a:p>
          <a:p>
            <a:r>
              <a:rPr lang="en-US" sz="1600" dirty="0" smtClean="0"/>
              <a:t>Anim</a:t>
            </a:r>
            <a:r>
              <a:rPr lang="en-US" sz="1600" dirty="0"/>
              <a:t>. </a:t>
            </a:r>
            <a:r>
              <a:rPr lang="en-US" sz="1600" dirty="0" err="1"/>
              <a:t>Behav</a:t>
            </a:r>
            <a:r>
              <a:rPr lang="en-US" sz="1600" dirty="0"/>
              <a:t>. 75, 1809-1815. </a:t>
            </a:r>
            <a:endParaRPr lang="en-US" dirty="0"/>
          </a:p>
          <a:p>
            <a:endParaRPr lang="en-US" dirty="0"/>
          </a:p>
          <a:p>
            <a:endParaRPr lang="en-US" dirty="0"/>
          </a:p>
          <a:p>
            <a:r>
              <a:rPr lang="en-US" sz="1800" dirty="0" smtClean="0"/>
              <a:t>1</a:t>
            </a:r>
            <a:r>
              <a:rPr lang="en-US" sz="1800" dirty="0"/>
              <a:t>. </a:t>
            </a:r>
            <a:r>
              <a:rPr lang="en-US" sz="1800" dirty="0" smtClean="0"/>
              <a:t>Bootstrap original </a:t>
            </a:r>
            <a:r>
              <a:rPr lang="en-US" sz="1800" dirty="0"/>
              <a:t>data with replacement N times</a:t>
            </a:r>
            <a:r>
              <a:rPr lang="en-US" sz="1800" dirty="0" smtClean="0"/>
              <a:t>. (N is usually at least 1000)</a:t>
            </a:r>
            <a:endParaRPr lang="en-US" sz="1800" dirty="0"/>
          </a:p>
          <a:p>
            <a:endParaRPr lang="en-US" sz="1800" dirty="0"/>
          </a:p>
          <a:p>
            <a:r>
              <a:rPr lang="en-US" sz="1800" dirty="0" smtClean="0"/>
              <a:t>2</a:t>
            </a:r>
            <a:r>
              <a:rPr lang="en-US" sz="1800" dirty="0"/>
              <a:t>. Each replicate had the same total number of observations as the original data. </a:t>
            </a:r>
          </a:p>
          <a:p>
            <a:endParaRPr lang="en-US" sz="1800" dirty="0" smtClean="0"/>
          </a:p>
          <a:p>
            <a:r>
              <a:rPr lang="en-US" sz="1800" dirty="0" smtClean="0"/>
              <a:t>3</a:t>
            </a:r>
            <a:r>
              <a:rPr lang="en-US" sz="1800" dirty="0"/>
              <a:t>. For each bootstrap replicate, </a:t>
            </a:r>
            <a:r>
              <a:rPr lang="en-US" sz="1800" dirty="0" smtClean="0"/>
              <a:t>reassign </a:t>
            </a:r>
            <a:r>
              <a:rPr lang="en-US" sz="1800" dirty="0"/>
              <a:t>community </a:t>
            </a:r>
            <a:r>
              <a:rPr lang="en-US" sz="1800" dirty="0" smtClean="0"/>
              <a:t>membership</a:t>
            </a:r>
            <a:r>
              <a:rPr lang="en-US" sz="1800" dirty="0"/>
              <a:t> </a:t>
            </a:r>
            <a:r>
              <a:rPr lang="en-US" sz="1800" dirty="0" smtClean="0"/>
              <a:t>via the community detection algorithm.</a:t>
            </a:r>
            <a:endParaRPr lang="en-US" sz="1800" dirty="0"/>
          </a:p>
          <a:p>
            <a:endParaRPr lang="en-US" sz="1800" dirty="0" smtClean="0"/>
          </a:p>
          <a:p>
            <a:r>
              <a:rPr lang="en-US" sz="1800" dirty="0" smtClean="0"/>
              <a:t>4</a:t>
            </a:r>
            <a:r>
              <a:rPr lang="en-US" sz="1800" dirty="0"/>
              <a:t>. </a:t>
            </a:r>
            <a:r>
              <a:rPr lang="en-US" sz="1800" dirty="0" smtClean="0"/>
              <a:t>From all randomizations, produce </a:t>
            </a:r>
            <a:r>
              <a:rPr lang="en-US" sz="1800" dirty="0"/>
              <a:t>a community </a:t>
            </a:r>
            <a:r>
              <a:rPr lang="en-US" sz="1800" dirty="0" err="1"/>
              <a:t>comembership</a:t>
            </a:r>
            <a:r>
              <a:rPr lang="en-US" sz="1800" dirty="0"/>
              <a:t> matrix</a:t>
            </a:r>
            <a:r>
              <a:rPr lang="en-US" sz="1800" dirty="0" smtClean="0"/>
              <a:t>.  Each value represents how many times those two nodes were observed to be in the same community.</a:t>
            </a:r>
            <a:endParaRPr lang="en-US" sz="1800" dirty="0"/>
          </a:p>
          <a:p>
            <a:endParaRPr lang="en-US" sz="1800" dirty="0"/>
          </a:p>
          <a:p>
            <a:r>
              <a:rPr lang="en-US" sz="1800" dirty="0" smtClean="0"/>
              <a:t>5</a:t>
            </a:r>
            <a:r>
              <a:rPr lang="en-US" sz="1800" dirty="0"/>
              <a:t>. Use </a:t>
            </a:r>
            <a:r>
              <a:rPr lang="en-US" sz="1800" dirty="0" smtClean="0"/>
              <a:t>the </a:t>
            </a:r>
            <a:r>
              <a:rPr lang="en-US" sz="1800" dirty="0" err="1" smtClean="0"/>
              <a:t>comembership</a:t>
            </a:r>
            <a:r>
              <a:rPr lang="en-US" sz="1800" dirty="0" smtClean="0"/>
              <a:t> </a:t>
            </a:r>
            <a:r>
              <a:rPr lang="en-US" sz="1800" dirty="0"/>
              <a:t>matrix to determine groupings via </a:t>
            </a:r>
            <a:r>
              <a:rPr lang="en-US" sz="1800" dirty="0" smtClean="0"/>
              <a:t>e.g. NMDS</a:t>
            </a:r>
            <a:r>
              <a:rPr lang="en-US" sz="1800" dirty="0"/>
              <a:t>, </a:t>
            </a:r>
            <a:r>
              <a:rPr lang="en-US" sz="1800" dirty="0" err="1"/>
              <a:t>tSNE</a:t>
            </a:r>
            <a:r>
              <a:rPr lang="en-US" sz="1800" dirty="0"/>
              <a:t>, </a:t>
            </a:r>
            <a:r>
              <a:rPr lang="en-US" sz="1800" dirty="0" smtClean="0"/>
              <a:t>community </a:t>
            </a:r>
            <a:r>
              <a:rPr lang="en-US" sz="1800" dirty="0"/>
              <a:t>detection etc.</a:t>
            </a:r>
          </a:p>
        </p:txBody>
      </p:sp>
    </p:spTree>
    <p:extLst>
      <p:ext uri="{BB962C8B-B14F-4D97-AF65-F5344CB8AC3E}">
        <p14:creationId xmlns:p14="http://schemas.microsoft.com/office/powerpoint/2010/main" val="2433318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457200"/>
            <a:ext cx="8229600" cy="5170646"/>
          </a:xfrm>
          <a:prstGeom prst="rect">
            <a:avLst/>
          </a:prstGeom>
        </p:spPr>
        <p:txBody>
          <a:bodyPr wrap="square">
            <a:spAutoFit/>
          </a:bodyPr>
          <a:lstStyle/>
          <a:p>
            <a:r>
              <a:rPr lang="en-US" sz="2400" dirty="0"/>
              <a:t>Robust Community Detection</a:t>
            </a:r>
            <a:endParaRPr lang="en-US" dirty="0"/>
          </a:p>
          <a:p>
            <a:endParaRPr lang="en-US" dirty="0"/>
          </a:p>
          <a:p>
            <a:r>
              <a:rPr lang="en-US" sz="1600" dirty="0" err="1" smtClean="0"/>
              <a:t>Shizuka</a:t>
            </a:r>
            <a:r>
              <a:rPr lang="en-US" sz="1600" dirty="0" smtClean="0"/>
              <a:t> &amp; </a:t>
            </a:r>
            <a:r>
              <a:rPr lang="en-US" sz="1600" dirty="0" err="1" smtClean="0"/>
              <a:t>Farine</a:t>
            </a:r>
            <a:r>
              <a:rPr lang="en-US" sz="1600" dirty="0" smtClean="0"/>
              <a:t> (2016)</a:t>
            </a:r>
            <a:endParaRPr lang="en-US" sz="1600" dirty="0"/>
          </a:p>
          <a:p>
            <a:r>
              <a:rPr lang="en-US" sz="1600" dirty="0"/>
              <a:t>Measuring the robustness of network community structure using </a:t>
            </a:r>
            <a:r>
              <a:rPr lang="en-US" sz="1600" dirty="0" err="1"/>
              <a:t>assortativity</a:t>
            </a:r>
            <a:endParaRPr lang="en-US" sz="1600" dirty="0"/>
          </a:p>
          <a:p>
            <a:r>
              <a:rPr lang="en-US" sz="1600" dirty="0" smtClean="0"/>
              <a:t>Anim</a:t>
            </a:r>
            <a:r>
              <a:rPr lang="en-US" sz="1600" dirty="0"/>
              <a:t>. </a:t>
            </a:r>
            <a:r>
              <a:rPr lang="en-US" sz="1600" dirty="0" err="1"/>
              <a:t>Behav</a:t>
            </a:r>
            <a:r>
              <a:rPr lang="en-US" sz="1600" dirty="0"/>
              <a:t>. </a:t>
            </a:r>
            <a:r>
              <a:rPr lang="en-US" sz="1600" dirty="0"/>
              <a:t> 112: 237–246.</a:t>
            </a:r>
            <a:endParaRPr lang="en-US" dirty="0"/>
          </a:p>
          <a:p>
            <a:endParaRPr lang="en-US" dirty="0" smtClean="0"/>
          </a:p>
          <a:p>
            <a:endParaRPr lang="en-US" dirty="0"/>
          </a:p>
          <a:p>
            <a:pPr marL="285750" indent="-285750">
              <a:buFontTx/>
              <a:buChar char="-"/>
            </a:pPr>
            <a:r>
              <a:rPr lang="en-US" sz="1800" dirty="0" smtClean="0"/>
              <a:t>Also bootstrap data to construct an n </a:t>
            </a:r>
            <a:r>
              <a:rPr lang="en-US" sz="1800" dirty="0"/>
              <a:t>x n matrix M (</a:t>
            </a:r>
            <a:r>
              <a:rPr lang="en-US" sz="1800" dirty="0" smtClean="0"/>
              <a:t>a </a:t>
            </a:r>
            <a:r>
              <a:rPr lang="en-US" sz="1800" dirty="0" err="1"/>
              <a:t>comembership</a:t>
            </a:r>
            <a:r>
              <a:rPr lang="en-US" sz="1800" dirty="0"/>
              <a:t> matrix of community </a:t>
            </a:r>
            <a:r>
              <a:rPr lang="en-US" sz="1800" dirty="0" smtClean="0"/>
              <a:t>assignment)</a:t>
            </a:r>
          </a:p>
          <a:p>
            <a:pPr marL="285750" indent="-285750">
              <a:buFontTx/>
              <a:buChar char="-"/>
            </a:pPr>
            <a:endParaRPr lang="en-US" sz="1800" dirty="0"/>
          </a:p>
          <a:p>
            <a:pPr marL="285750" indent="-285750">
              <a:buFontTx/>
              <a:buChar char="-"/>
            </a:pPr>
            <a:r>
              <a:rPr lang="en-US" sz="1800" dirty="0" smtClean="0"/>
              <a:t>Construct </a:t>
            </a:r>
            <a:r>
              <a:rPr lang="en-US" sz="1800" dirty="0"/>
              <a:t>a co-presence matrix C  </a:t>
            </a:r>
            <a:r>
              <a:rPr lang="en-US" sz="1800" dirty="0" smtClean="0"/>
              <a:t>.1 </a:t>
            </a:r>
            <a:r>
              <a:rPr lang="en-US" sz="1800" dirty="0"/>
              <a:t>if both nodes present in replicate, 0 if both not </a:t>
            </a:r>
            <a:r>
              <a:rPr lang="en-US" sz="1800" dirty="0" smtClean="0"/>
              <a:t>present</a:t>
            </a:r>
          </a:p>
          <a:p>
            <a:pPr marL="285750" indent="-285750">
              <a:buFontTx/>
              <a:buChar char="-"/>
            </a:pPr>
            <a:endParaRPr lang="en-US" sz="1800" dirty="0"/>
          </a:p>
          <a:p>
            <a:pPr marL="285750" indent="-285750">
              <a:buFontTx/>
              <a:buChar char="-"/>
            </a:pPr>
            <a:r>
              <a:rPr lang="en-US" sz="1800" dirty="0" smtClean="0"/>
              <a:t>Construct </a:t>
            </a:r>
            <a:r>
              <a:rPr lang="en-US" sz="1800" dirty="0"/>
              <a:t>n x n co-membership matrix P where values are proportion of </a:t>
            </a:r>
            <a:r>
              <a:rPr lang="en-US" sz="1800" dirty="0" smtClean="0"/>
              <a:t>trials where </a:t>
            </a:r>
            <a:r>
              <a:rPr lang="en-US" sz="1800" dirty="0"/>
              <a:t>both </a:t>
            </a:r>
            <a:r>
              <a:rPr lang="en-US" sz="1800" dirty="0" err="1"/>
              <a:t>i</a:t>
            </a:r>
            <a:r>
              <a:rPr lang="en-US" sz="1800" dirty="0"/>
              <a:t>/j present that they were in the same </a:t>
            </a:r>
            <a:r>
              <a:rPr lang="en-US" sz="1800" dirty="0" smtClean="0"/>
              <a:t>matrix</a:t>
            </a:r>
          </a:p>
          <a:p>
            <a:pPr marL="285750" indent="-285750">
              <a:buFontTx/>
              <a:buChar char="-"/>
            </a:pPr>
            <a:endParaRPr lang="en-US" sz="1800" dirty="0"/>
          </a:p>
          <a:p>
            <a:pPr marL="285750" indent="-285750">
              <a:buFontTx/>
              <a:buChar char="-"/>
            </a:pPr>
            <a:r>
              <a:rPr lang="en-US" sz="1800" dirty="0" smtClean="0"/>
              <a:t>Calculate </a:t>
            </a:r>
            <a:r>
              <a:rPr lang="en-US" sz="1800" dirty="0" err="1"/>
              <a:t>rc</a:t>
            </a:r>
            <a:r>
              <a:rPr lang="en-US" sz="1800" dirty="0"/>
              <a:t>: the </a:t>
            </a:r>
            <a:r>
              <a:rPr lang="en-US" sz="1800" dirty="0" err="1"/>
              <a:t>assortativity</a:t>
            </a:r>
            <a:r>
              <a:rPr lang="en-US" sz="1800" dirty="0"/>
              <a:t> of P values with the original assignment of communities.</a:t>
            </a:r>
          </a:p>
          <a:p>
            <a:r>
              <a:rPr lang="en-US" sz="1800" dirty="0"/>
              <a:t> </a:t>
            </a:r>
          </a:p>
        </p:txBody>
      </p:sp>
    </p:spTree>
    <p:extLst>
      <p:ext uri="{BB962C8B-B14F-4D97-AF65-F5344CB8AC3E}">
        <p14:creationId xmlns:p14="http://schemas.microsoft.com/office/powerpoint/2010/main" val="4225535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457200"/>
            <a:ext cx="5943600" cy="5867400"/>
          </a:xfrm>
          <a:prstGeom prst="rect">
            <a:avLst/>
          </a:prstGeom>
        </p:spPr>
        <p:txBody>
          <a:bodyPr wrap="square">
            <a:spAutoFit/>
          </a:bodyPr>
          <a:lstStyle/>
          <a:p>
            <a:r>
              <a:rPr lang="en-US" sz="2400" dirty="0"/>
              <a:t>Robust Community Detection</a:t>
            </a:r>
            <a:endParaRPr lang="en-US" dirty="0"/>
          </a:p>
          <a:p>
            <a:endParaRPr lang="en-US" dirty="0"/>
          </a:p>
          <a:p>
            <a:r>
              <a:rPr lang="en-US" sz="1600" dirty="0" err="1" smtClean="0"/>
              <a:t>Shizuka</a:t>
            </a:r>
            <a:r>
              <a:rPr lang="en-US" sz="1600" dirty="0" smtClean="0"/>
              <a:t> &amp; </a:t>
            </a:r>
            <a:r>
              <a:rPr lang="en-US" sz="1600" dirty="0" err="1" smtClean="0"/>
              <a:t>Farine</a:t>
            </a:r>
            <a:r>
              <a:rPr lang="en-US" sz="1600" dirty="0" smtClean="0"/>
              <a:t> (2016)</a:t>
            </a:r>
            <a:endParaRPr lang="en-US" sz="1600" dirty="0"/>
          </a:p>
          <a:p>
            <a:r>
              <a:rPr lang="en-US" sz="1600" dirty="0"/>
              <a:t>Measuring the robustness of network community structure using </a:t>
            </a:r>
            <a:r>
              <a:rPr lang="en-US" sz="1600" dirty="0" err="1"/>
              <a:t>assortativity</a:t>
            </a:r>
            <a:endParaRPr lang="en-US" sz="1600" dirty="0"/>
          </a:p>
          <a:p>
            <a:r>
              <a:rPr lang="en-US" sz="1600" dirty="0" smtClean="0"/>
              <a:t>Anim</a:t>
            </a:r>
            <a:r>
              <a:rPr lang="en-US" sz="1600" dirty="0"/>
              <a:t>. </a:t>
            </a:r>
            <a:r>
              <a:rPr lang="en-US" sz="1600" dirty="0" err="1"/>
              <a:t>Behav</a:t>
            </a:r>
            <a:r>
              <a:rPr lang="en-US" sz="1600" dirty="0"/>
              <a:t>. </a:t>
            </a:r>
            <a:r>
              <a:rPr lang="en-US" sz="1600" dirty="0"/>
              <a:t> 112: 237–246.</a:t>
            </a:r>
            <a:endParaRPr lang="en-US" dirty="0"/>
          </a:p>
          <a:p>
            <a:endParaRPr lang="en-US" dirty="0" smtClean="0"/>
          </a:p>
          <a:p>
            <a:endParaRPr lang="en-US" dirty="0" smtClean="0"/>
          </a:p>
          <a:p>
            <a:r>
              <a:rPr lang="en-US" sz="1800" dirty="0" err="1" smtClean="0"/>
              <a:t>rc</a:t>
            </a:r>
            <a:r>
              <a:rPr lang="en-US" sz="1800" dirty="0" smtClean="0"/>
              <a:t> </a:t>
            </a:r>
            <a:r>
              <a:rPr lang="en-US" sz="1800" dirty="0"/>
              <a:t>= 1 if all bootstrap replicates have same community assignments as </a:t>
            </a:r>
            <a:r>
              <a:rPr lang="en-US" sz="1800" dirty="0" smtClean="0"/>
              <a:t>original</a:t>
            </a:r>
          </a:p>
          <a:p>
            <a:endParaRPr lang="en-US" sz="1800" dirty="0"/>
          </a:p>
          <a:p>
            <a:r>
              <a:rPr lang="en-US" sz="1800" dirty="0" err="1" smtClean="0"/>
              <a:t>rc</a:t>
            </a:r>
            <a:r>
              <a:rPr lang="en-US" sz="1800" dirty="0" smtClean="0"/>
              <a:t> </a:t>
            </a:r>
            <a:r>
              <a:rPr lang="en-US" sz="1800" dirty="0"/>
              <a:t>= 0 if bootstrap replicate community assignment is same as random networks</a:t>
            </a:r>
          </a:p>
          <a:p>
            <a:endParaRPr lang="en-US" sz="1800" dirty="0" smtClean="0"/>
          </a:p>
          <a:p>
            <a:r>
              <a:rPr lang="en-US" sz="1800" dirty="0" err="1" smtClean="0"/>
              <a:t>rc</a:t>
            </a:r>
            <a:r>
              <a:rPr lang="en-US" sz="1800" dirty="0" smtClean="0"/>
              <a:t> </a:t>
            </a:r>
            <a:r>
              <a:rPr lang="en-US" sz="1800" dirty="0"/>
              <a:t>&lt; 0 if bootstrap replicate community assignment is anti-correlated with original network</a:t>
            </a:r>
          </a:p>
          <a:p>
            <a:endParaRPr lang="en-US" sz="1800" dirty="0" smtClean="0"/>
          </a:p>
          <a:p>
            <a:endParaRPr lang="en-US" sz="1800" dirty="0"/>
          </a:p>
          <a:p>
            <a:r>
              <a:rPr lang="en-US" sz="1800" dirty="0" err="1" smtClean="0"/>
              <a:t>Shizuka</a:t>
            </a:r>
            <a:r>
              <a:rPr lang="en-US" sz="1800" dirty="0" smtClean="0"/>
              <a:t> </a:t>
            </a:r>
            <a:r>
              <a:rPr lang="en-US" sz="1800" dirty="0"/>
              <a:t>&amp; </a:t>
            </a:r>
            <a:r>
              <a:rPr lang="en-US" sz="1800" dirty="0" err="1"/>
              <a:t>Farine</a:t>
            </a:r>
            <a:r>
              <a:rPr lang="en-US" sz="1800" dirty="0"/>
              <a:t> recommend values of </a:t>
            </a:r>
            <a:r>
              <a:rPr lang="en-US" sz="1800" dirty="0" err="1"/>
              <a:t>rc</a:t>
            </a:r>
            <a:r>
              <a:rPr lang="en-US" sz="1800" dirty="0"/>
              <a:t> &gt; .5 represent robust community structure</a:t>
            </a:r>
          </a:p>
          <a:p>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763" y="1584157"/>
            <a:ext cx="3667637" cy="3858163"/>
          </a:xfrm>
          <a:prstGeom prst="rect">
            <a:avLst/>
          </a:prstGeom>
        </p:spPr>
      </p:pic>
    </p:spTree>
    <p:extLst>
      <p:ext uri="{BB962C8B-B14F-4D97-AF65-F5344CB8AC3E}">
        <p14:creationId xmlns:p14="http://schemas.microsoft.com/office/powerpoint/2010/main" val="414439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2116</TotalTime>
  <Words>2388</Words>
  <Application>Microsoft Office PowerPoint</Application>
  <PresentationFormat>Custom</PresentationFormat>
  <Paragraphs>346</Paragraphs>
  <Slides>37</Slides>
  <Notes>22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Models - 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Social Interactions in Social Networks</dc:title>
  <dc:creator>curley1</dc:creator>
  <cp:lastModifiedBy>Columbia University</cp:lastModifiedBy>
  <cp:revision>99</cp:revision>
  <dcterms:modified xsi:type="dcterms:W3CDTF">2018-07-03T20:57:08Z</dcterms:modified>
</cp:coreProperties>
</file>